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50-minute lesson for upper primary (ages 10–12). Learners at the centre: they talk more than you do. Facts, not fear. Full step-by-step instructions are in the teacher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slide and ask: “Who likes chocolate? Where does it come from? How does it get here?” Take a show of hands, then let learners guess. Point to the cocoa beans. Show the world map and let them guess the countries and the transport (plane, lorry, ship) before you give the answer: cocoa grows mostly in Côte d’Ivoire and Ghana and travels mainly by ship, often to the port of Antwerp (outside Belgium, use your nearest big port). Finish with: “And the chocolate wrapper – where does it go?” Don’t answer yet; you will come back to it at stage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task before you press play: “While you watch, write down one question.” Check: “How many questions do you write?” (One.) If the video is short, play it twice: once to watch, once to write. Alternative video in English: https://www.youtube.com/watch?v=HQTUWK7CM-Y. Always share the link rather than downloading clips.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questions and write them on the board under the three headings. Don’t answer straight away: turn each question back to the class (“What do you think? Who can answer that?”). Concept-check questions you can use: “Does cocoa grow in Belgium?” (No.) “Does a bottle thrown into the sea disappear in a year?” (No, it breaks into tiny pieces.) Keep questions about harm to animals and corals for stage 5. Short answers are in the teacher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learners into groups of 3–4. Set the task before handing anything out: “In your group, put the cards in order, from the cocoa tree to your mouth.” Check: “How many cards will you get?” (Eight.) “Do you work alone or together?” (Together.) Hand out one shuffled set per group and give them about 4 minutes. Check the order with the answer key in the teacher guide. Then ask: “What does this journey leave behind?” (Waste, packaging, smoke and fumes from lorries and ships.) Make the link: making and transporting our things creates waste and gases that warm the planet; the ocean receives both our waste and much of that extra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learners 10 seconds to look at the photo, then ask: “What can you see? Where is the sea?” Then show the three figures on the next slides, one at a time. For each one, ask the question on the slide and let learners answer in their own words before you move on. Keep to three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it breaks into tiny pieces called microplastics. Add the good news: every piece we sort properly stays out of the sea. For curious learners: without action, this figure could almost triple by 2040 (same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Then ask: “How does plastic hurt animals?” They swallow it (a turtle can mistake a plastic bag for a jellyfish) or get tangled in it, for example in lost fishing nets. 914 is the number of species where this has been recorded; there are almost certainly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heat is too. Make the link: fumes from ships and lorries contain gases that warm the air; the ocean warms up and corals lose their colour (bleaching). If they stay white for too long, they die. The ocean also absorbs CO2, which makes the water more acidic, and local pollution weakens corals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OSPAR beach surveys (2002–2005), about three out of four items of litter found on Belgian beaches were plastic. These are the most recent published figures for Belgium that we have found; outside Belgium, use figures from your own coast if you have them. End on a positive note: “So what can we do? Let’s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Brussels recycling colours; change them to match your local or school rules. Set the task: “In your group, take two or three items each and put them in the right bin. Be ready to say why.” Check: “Do you just put it in a bin, or do you also explain why?” (We explain why.) Only step in if a group disagrees; ask the class to decide first. Tricky items: a chocolate wrapper with foil or plastic goes in blue (paper-only goes in yellow); a banana peel goes in orange; a yoghurt pot goes in blue in Brussels. Check the current rules before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“We don’t have to give up chocolate. We can make choices.” Hand out the “My home challenge” sheets. Set the task: “Tick one action you will try this week. Just one.” Check: “How many actions do you tick?” (One.) Learners write their name and take the sheet home to show their family. Follow-up next week (5 minutes): “What did you try? What did your family say?” Praise every attempt, however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a positive note, without blame or fear. Announce Lesson 2: What is happening in the ocean? The series has four lessons: 1 From chocolate to the ocean, 2 What is happening in the ocean?, 3 Our waves – one sea, many messages, 4 Who acts, and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links in the teacher guide, References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83D4A"/>
        </a:solid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800" y="2346325"/>
            <a:ext cx="7950200" cy="1275080"/>
          </a:xfrm>
          <a:prstGeom prst="rect">
            <a:avLst/>
          </a:prstGeom>
          <a:noFill/>
        </p:spPr>
        <p:txBody>
          <a:bodyPr wrap="square" lIns="0" tIns="0" rIns="0" bIns="0" rtlCol="0" anchor="t"/>
          <a:lstStyle>
            <a:lvl1pPr marL="0" indent="0" algn="l">
              <a:lnSpc>
                <a:spcPct val="115000"/>
              </a:lnSpc>
              <a:buNone/>
              <a:defRPr lang="en-US" sz="74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15000"/>
              </a:lnSpc>
              <a:buNone/>
            </a:pPr>
            <a:endParaRPr lang="en-US" sz="7400" dirty="0"/>
          </a:p>
        </p:txBody>
      </p:sp>
      <p:sp>
        <p:nvSpPr>
          <p:cNvPr id="3" name="Text Placeholder 2"/>
          <p:cNvSpPr/>
          <p:nvPr>
            <p:ph type="body" idx="101"/>
          </p:nvPr>
        </p:nvSpPr>
        <p:spPr>
          <a:xfrm>
            <a:off x="812800" y="3926205"/>
            <a:ext cx="10566400" cy="2118995"/>
          </a:xfrm>
          <a:prstGeom prst="rect">
            <a:avLst/>
          </a:prstGeom>
          <a:noFill/>
        </p:spPr>
        <p:txBody>
          <a:bodyPr wrap="square" lIns="0" tIns="0" rIns="0" bIns="0" rtlCol="0" anchor="t"/>
          <a:lstStyle>
            <a:lvl1pPr marL="0" indent="0" algn="l">
              <a:lnSpc>
                <a:spcPct val="140000"/>
              </a:lnSpc>
              <a:buNone/>
              <a:defRPr lang="en-US" sz="16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800" y="2346325"/>
            <a:ext cx="7950200" cy="1275080"/>
          </a:xfrm>
          <a:prstGeom prst="rect">
            <a:avLst/>
          </a:prstGeom>
          <a:noFill/>
        </p:spPr>
        <p:txBody>
          <a:bodyPr wrap="square" lIns="0" tIns="0" rIns="0" bIns="0" rtlCol="0" anchor="t"/>
          <a:lstStyle>
            <a:lvl1pPr marL="0" indent="0" algn="l">
              <a:lnSpc>
                <a:spcPct val="115000"/>
              </a:lnSpc>
              <a:buNone/>
              <a:defRPr lang="en-US" sz="74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15000"/>
              </a:lnSpc>
              <a:buNone/>
            </a:pPr>
            <a:endParaRPr lang="en-US" sz="7400" dirty="0"/>
          </a:p>
        </p:txBody>
      </p:sp>
      <p:sp>
        <p:nvSpPr>
          <p:cNvPr id="3" name="Text Placeholder 2"/>
          <p:cNvSpPr/>
          <p:nvPr>
            <p:ph type="body" idx="101"/>
          </p:nvPr>
        </p:nvSpPr>
        <p:spPr>
          <a:xfrm>
            <a:off x="812800" y="3926205"/>
            <a:ext cx="10566400" cy="2118995"/>
          </a:xfrm>
          <a:prstGeom prst="rect">
            <a:avLst/>
          </a:prstGeom>
          <a:noFill/>
        </p:spPr>
        <p:txBody>
          <a:bodyPr wrap="square" lIns="0" tIns="0" rIns="0" bIns="0" rtlCol="0" anchor="t"/>
          <a:lstStyle>
            <a:lvl1pPr marL="0" indent="0" algn="l">
              <a:lnSpc>
                <a:spcPct val="140000"/>
              </a:lnSpc>
              <a:buNone/>
              <a:defRPr lang="en-US" sz="16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4" Type="http://schemas.openxmlformats.org/officeDocument/2006/relationships/hyperlink" Target="https://www.youtube.com/watch?v=X0EdDFE_Zv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8255000" y="0"/>
            <a:ext cx="3937000" cy="3937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Shape 1"/>
          <p:cNvSpPr/>
          <p:nvPr/>
        </p:nvSpPr>
        <p:spPr>
          <a:xfrm>
            <a:off x="0" y="5207000"/>
            <a:ext cx="1651000" cy="1651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4" name="Text 2"/>
          <p:cNvSpPr/>
          <p:nvPr/>
        </p:nvSpPr>
        <p:spPr>
          <a:xfrm>
            <a:off x="812800" y="18669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SDG 14 · LIFE BELOW WATER</a:t>
            </a:r>
            <a:endParaRPr lang="en-US" sz="1600" dirty="0"/>
          </a:p>
        </p:txBody>
      </p:sp>
      <p:sp>
        <p:nvSpPr>
          <p:cNvPr id="5" name="Text 3"/>
          <p:cNvSpPr/>
          <p:nvPr/>
        </p:nvSpPr>
        <p:spPr>
          <a:xfrm>
            <a:off x="812800" y="2303780"/>
            <a:ext cx="10883392" cy="2032000"/>
          </a:xfrm>
          <a:prstGeom prst="rect">
            <a:avLst/>
          </a:prstGeom>
          <a:noFill/>
        </p:spPr>
        <p:txBody>
          <a:bodyPr wrap="square" lIns="0" tIns="0" rIns="0" bIns="0" rtlCol="0" anchor="t"/>
          <a:lstStyle/>
          <a:p>
            <a:pPr marL="0" indent="0" algn="l">
              <a:lnSpc>
                <a:spcPts val="6300"/>
              </a:lnSpc>
              <a:buNone/>
            </a:pPr>
            <a:r>
              <a:rPr lang="en-US" sz="6000" b="1" i="0" dirty="0">
                <a:solidFill>
                  <a:srgbClr val="F4F8F8"/>
                </a:solidFill>
                <a:latin typeface="Arial" panose="020B0604020202020204" pitchFamily="34" charset="0"/>
                <a:ea typeface="Arial" panose="020B0604020202020204" pitchFamily="34" charset="-122"/>
                <a:cs typeface="Arial" panose="020B0604020202020204" pitchFamily="34" charset="-120"/>
              </a:rPr>
              <a:t>From chocolate</a:t>
            </a:r>
            <a:endParaRPr lang="en-US" sz="6000" dirty="0"/>
          </a:p>
          <a:p>
            <a:pPr marL="0" indent="0" algn="l">
              <a:lnSpc>
                <a:spcPts val="6300"/>
              </a:lnSpc>
              <a:buNone/>
            </a:pPr>
            <a:r>
              <a:rPr lang="en-US" sz="6000" b="1" i="0" dirty="0">
                <a:solidFill>
                  <a:srgbClr val="F4F8F8"/>
                </a:solidFill>
                <a:latin typeface="Arial" panose="020B0604020202020204" pitchFamily="34" charset="0"/>
                <a:ea typeface="Arial" panose="020B0604020202020204" pitchFamily="34" charset="-122"/>
                <a:cs typeface="Arial" panose="020B0604020202020204" pitchFamily="34" charset="-120"/>
              </a:rPr>
              <a:t>to the ocean</a:t>
            </a:r>
            <a:endParaRPr lang="en-US" sz="6000" dirty="0"/>
          </a:p>
        </p:txBody>
      </p:sp>
      <p:sp>
        <p:nvSpPr>
          <p:cNvPr id="6" name="Text 4"/>
          <p:cNvSpPr/>
          <p:nvPr/>
        </p:nvSpPr>
        <p:spPr>
          <a:xfrm>
            <a:off x="812800" y="4056380"/>
            <a:ext cx="10883392"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Lesson 1 of 4</a:t>
            </a:r>
            <a:endParaRPr lang="en-US" sz="2200" dirty="0"/>
          </a:p>
        </p:txBody>
      </p:sp>
      <p:sp>
        <p:nvSpPr>
          <p:cNvPr id="7" name="Text 5"/>
          <p:cNvSpPr/>
          <p:nvPr/>
        </p:nvSpPr>
        <p:spPr>
          <a:xfrm>
            <a:off x="812800" y="4599940"/>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E8853A"/>
                </a:solidFill>
                <a:latin typeface="Arial" panose="020B0604020202020204" pitchFamily="34" charset="0"/>
                <a:ea typeface="Arial" panose="020B0604020202020204" pitchFamily="34" charset="-122"/>
                <a:cs typeface="Arial" panose="020B0604020202020204" pitchFamily="34" charset="-120"/>
              </a:rPr>
              <a:t>with Dr Pendo Maro</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3" name="Text 1"/>
          <p:cNvSpPr/>
          <p:nvPr/>
        </p:nvSpPr>
        <p:spPr>
          <a:xfrm>
            <a:off x="812800" y="1772920"/>
            <a:ext cx="470916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E8853A"/>
                </a:solidFill>
                <a:latin typeface="Arial" panose="020B0604020202020204" pitchFamily="34" charset="0"/>
                <a:ea typeface="Arial" panose="020B0604020202020204" pitchFamily="34" charset="-122"/>
                <a:cs typeface="Arial" panose="020B0604020202020204" pitchFamily="34" charset="-120"/>
              </a:rPr>
              <a:t>1 · HOOK · 4 MIN</a:t>
            </a:r>
            <a:endParaRPr lang="en-US" sz="1600" dirty="0"/>
          </a:p>
        </p:txBody>
      </p:sp>
      <p:sp>
        <p:nvSpPr>
          <p:cNvPr id="4" name="Text 2"/>
          <p:cNvSpPr/>
          <p:nvPr/>
        </p:nvSpPr>
        <p:spPr>
          <a:xfrm>
            <a:off x="812800" y="2362200"/>
            <a:ext cx="4709160" cy="1631950"/>
          </a:xfrm>
          <a:prstGeom prst="rect">
            <a:avLst/>
          </a:prstGeom>
          <a:noFill/>
        </p:spPr>
        <p:txBody>
          <a:bodyPr wrap="square" lIns="0" tIns="0" rIns="0" bIns="0" rtlCol="0" anchor="t"/>
          <a:lstStyle/>
          <a:p>
            <a:pPr marL="0" indent="0" algn="l">
              <a:lnSpc>
                <a:spcPts val="5040"/>
              </a:lnSpc>
              <a:buNone/>
            </a:pPr>
            <a:r>
              <a:rPr lang="en-US" sz="4800" b="1" i="0" dirty="0">
                <a:solidFill>
                  <a:srgbClr val="F4F8F8"/>
                </a:solidFill>
                <a:latin typeface="Arial" panose="020B0604020202020204" pitchFamily="34" charset="0"/>
                <a:ea typeface="Arial" panose="020B0604020202020204" pitchFamily="34" charset="-122"/>
                <a:cs typeface="Arial" panose="020B0604020202020204" pitchFamily="34" charset="-120"/>
              </a:rPr>
              <a:t>Who likes chocolate?</a:t>
            </a:r>
            <a:endParaRPr lang="en-US" sz="4800" dirty="0"/>
          </a:p>
        </p:txBody>
      </p:sp>
      <p:sp>
        <p:nvSpPr>
          <p:cNvPr id="5" name="Text 3"/>
          <p:cNvSpPr/>
          <p:nvPr/>
        </p:nvSpPr>
        <p:spPr>
          <a:xfrm>
            <a:off x="812800" y="3947160"/>
            <a:ext cx="470916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Where does it come from?</a:t>
            </a:r>
            <a:endParaRPr lang="en-US" sz="2200" dirty="0"/>
          </a:p>
        </p:txBody>
      </p:sp>
      <p:sp>
        <p:nvSpPr>
          <p:cNvPr id="6" name="Text 4"/>
          <p:cNvSpPr/>
          <p:nvPr/>
        </p:nvSpPr>
        <p:spPr>
          <a:xfrm>
            <a:off x="812800" y="4490720"/>
            <a:ext cx="470916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How does it get here?</a:t>
            </a:r>
            <a:endParaRPr lang="en-US" sz="2200" dirty="0"/>
          </a:p>
        </p:txBody>
      </p:sp>
      <p:pic>
        <p:nvPicPr>
          <p:cNvPr id="7" name="Image 0" descr="Chocolate brownies topped with melted chocolate"/>
          <p:cNvPicPr>
            <a:picLocks noChangeAspect="1"/>
          </p:cNvPicPr>
          <p:nvPr/>
        </p:nvPicPr>
        <p:blipFill>
          <a:blip r:embed="rId1"/>
          <a:srcRect l="23228" r="23228"/>
          <a:stretch>
            <a:fillRect/>
          </a:stretch>
        </p:blipFill>
        <p:spPr>
          <a:xfrm>
            <a:off x="5791200" y="863600"/>
            <a:ext cx="1758950" cy="4927600"/>
          </a:xfrm>
          <a:prstGeom prst="roundRect">
            <a:avLst>
              <a:gd name="adj" fmla="val 8664"/>
            </a:avLst>
          </a:prstGeom>
        </p:spPr>
      </p:pic>
      <p:pic>
        <p:nvPicPr>
          <p:cNvPr id="8" name="Image 1" descr="A pile of chocolate pieces with hazelnuts"/>
          <p:cNvPicPr>
            <a:picLocks noChangeAspect="1"/>
          </p:cNvPicPr>
          <p:nvPr/>
        </p:nvPicPr>
        <p:blipFill>
          <a:blip r:embed="rId2"/>
          <a:srcRect l="23223" r="23223"/>
          <a:stretch>
            <a:fillRect/>
          </a:stretch>
        </p:blipFill>
        <p:spPr>
          <a:xfrm>
            <a:off x="7704614" y="863600"/>
            <a:ext cx="1758950" cy="4927600"/>
          </a:xfrm>
          <a:prstGeom prst="roundRect">
            <a:avLst>
              <a:gd name="adj" fmla="val 8664"/>
            </a:avLst>
          </a:prstGeom>
        </p:spPr>
      </p:pic>
      <p:pic>
        <p:nvPicPr>
          <p:cNvPr id="9" name="Image 2" descr="Chocolate bars next to cocoa beans"/>
          <p:cNvPicPr>
            <a:picLocks noChangeAspect="1"/>
          </p:cNvPicPr>
          <p:nvPr/>
        </p:nvPicPr>
        <p:blipFill>
          <a:blip r:embed="rId3"/>
          <a:srcRect l="23223" r="23223"/>
          <a:stretch>
            <a:fillRect/>
          </a:stretch>
        </p:blipFill>
        <p:spPr>
          <a:xfrm>
            <a:off x="9618107" y="863600"/>
            <a:ext cx="1758950" cy="4927600"/>
          </a:xfrm>
          <a:prstGeom prst="roundRect">
            <a:avLst>
              <a:gd name="adj" fmla="val 8664"/>
            </a:avLst>
          </a:prstGeom>
        </p:spPr>
      </p:pic>
      <p:sp>
        <p:nvSpPr>
          <p:cNvPr id="10" name="Text 5"/>
          <p:cNvSpPr/>
          <p:nvPr/>
        </p:nvSpPr>
        <p:spPr>
          <a:xfrm>
            <a:off x="6096000" y="6238241"/>
            <a:ext cx="5441696"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Photos: Pushpak Dsilva, Julia Zyablova, Tetiana Bykovets / Unsplash</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2 · VIDEO · 5 MIN</a:t>
            </a:r>
            <a:endParaRPr lang="en-US" sz="1600" dirty="0"/>
          </a:p>
        </p:txBody>
      </p:sp>
      <p:sp>
        <p:nvSpPr>
          <p:cNvPr id="4" name="Text 2"/>
          <p:cNvSpPr/>
          <p:nvPr/>
        </p:nvSpPr>
        <p:spPr>
          <a:xfrm>
            <a:off x="812800" y="140208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Watch and write down one question</a:t>
            </a:r>
            <a:endParaRPr lang="en-US" sz="3600" dirty="0"/>
          </a:p>
        </p:txBody>
      </p:sp>
      <p:sp>
        <p:nvSpPr>
          <p:cNvPr id="5" name="Shape 3">
            <a:hlinkClick r:id="rId4"/>
          </p:cNvPr>
          <p:cNvSpPr/>
          <p:nvPr/>
        </p:nvSpPr>
        <p:spPr>
          <a:xfrm>
            <a:off x="819150" y="2239011"/>
            <a:ext cx="10553700" cy="3799840"/>
          </a:xfrm>
          <a:prstGeom prst="roundRect">
            <a:avLst>
              <a:gd name="adj" fmla="val 3844"/>
            </a:avLst>
          </a:prstGeom>
          <a:solidFill>
            <a:srgbClr val="E4F1F2"/>
          </a:solidFill>
          <a:ln w="12700">
            <a:solidFill>
              <a:srgbClr val="0A7E8C"/>
            </a:solidFill>
            <a:prstDash val="dash"/>
          </a:ln>
        </p:spPr>
        <p:txBody>
          <a:bodyPr/>
          <a:p/>
        </p:txBody>
      </p:sp>
      <p:sp>
        <p:nvSpPr>
          <p:cNvPr id="6" name="Text 4">
            <a:hlinkClick r:id="rId4"/>
          </p:cNvPr>
          <p:cNvSpPr/>
          <p:nvPr/>
        </p:nvSpPr>
        <p:spPr>
          <a:xfrm>
            <a:off x="3596000" y="3707130"/>
            <a:ext cx="5000000" cy="520700"/>
          </a:xfrm>
          <a:prstGeom prst="rect">
            <a:avLst/>
          </a:prstGeom>
          <a:noFill/>
        </p:spPr>
        <p:txBody>
          <a:bodyPr wrap="square" lIns="0" tIns="0" rIns="0" bIns="0" rtlCol="0" anchor="t"/>
          <a:lstStyle/>
          <a:p>
            <a:pPr marL="0" indent="0" algn="ctr">
              <a:lnSpc>
                <a:spcPts val="308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hlinkClick r:id="rId4"/>
              </a:rPr>
              <a:t>▶  Tap here to play the video</a:t>
            </a:r>
            <a:endParaRPr lang="en-US" sz="2200" dirty="0"/>
          </a:p>
        </p:txBody>
      </p:sp>
      <p:sp>
        <p:nvSpPr>
          <p:cNvPr id="7" name="Text 5">
            <a:hlinkClick r:id="rId4"/>
          </p:cNvPr>
          <p:cNvSpPr/>
          <p:nvPr/>
        </p:nvSpPr>
        <p:spPr>
          <a:xfrm>
            <a:off x="4218464" y="4250691"/>
            <a:ext cx="4505992" cy="431800"/>
          </a:xfrm>
          <a:prstGeom prst="rect">
            <a:avLst/>
          </a:prstGeom>
          <a:noFill/>
        </p:spPr>
        <p:txBody>
          <a:bodyPr wrap="square" lIns="0" tIns="0" rIns="0" bIns="0" rtlCol="0" anchor="t"/>
          <a:lstStyle/>
          <a:p>
            <a:pPr marL="0" indent="0" algn="l">
              <a:lnSpc>
                <a:spcPts val="2520"/>
              </a:lnSpc>
              <a:buNone/>
            </a:pPr>
            <a:r>
              <a:rPr lang="en-US" sz="1800" u="sng" dirty="0">
                <a:solidFill>
                  <a:srgbClr val="0A7E8C"/>
                </a:solidFill>
                <a:latin typeface="Arial" panose="020B0604020202020204" pitchFamily="34" charset="0"/>
                <a:ea typeface="Arial" panose="020B0604020202020204" pitchFamily="34" charset="-122"/>
                <a:cs typeface="Arial" panose="020B0604020202020204" pitchFamily="34" charset="-120"/>
                <a:hlinkClick r:id="rId4"/>
              </a:rPr>
              <a:t>youtube.com/watch?v=X0EdDFE_Zv4</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3 · OUR QUESTIONS · 8 MIN</a:t>
            </a:r>
            <a:endParaRPr lang="en-US" sz="1600" dirty="0"/>
          </a:p>
        </p:txBody>
      </p:sp>
      <p:sp>
        <p:nvSpPr>
          <p:cNvPr id="4" name="Text 2"/>
          <p:cNvSpPr/>
          <p:nvPr/>
        </p:nvSpPr>
        <p:spPr>
          <a:xfrm>
            <a:off x="812800" y="140208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Your questions</a:t>
            </a:r>
            <a:endParaRPr lang="en-US" sz="3600" dirty="0"/>
          </a:p>
        </p:txBody>
      </p:sp>
      <p:sp>
        <p:nvSpPr>
          <p:cNvPr id="5" name="Text 3"/>
          <p:cNvSpPr/>
          <p:nvPr/>
        </p:nvSpPr>
        <p:spPr>
          <a:xfrm>
            <a:off x="812800" y="2232661"/>
            <a:ext cx="3386614" cy="3812540"/>
          </a:xfrm>
          <a:prstGeom prst="roundRect">
            <a:avLst>
              <a:gd name="adj" fmla="val 4500"/>
            </a:avLst>
          </a:prstGeom>
          <a:solidFill>
            <a:srgbClr val="E4F1F2"/>
          </a:solidFill>
        </p:spPr>
        <p:txBody>
          <a:bodyPr wrap="square" lIns="209364" tIns="209364" rIns="123005"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Chocolate</a:t>
            </a:r>
            <a:endParaRPr lang="en-US" sz="2200" dirty="0"/>
          </a:p>
        </p:txBody>
      </p:sp>
      <p:sp>
        <p:nvSpPr>
          <p:cNvPr id="6" name="Text 4"/>
          <p:cNvSpPr/>
          <p:nvPr/>
        </p:nvSpPr>
        <p:spPr>
          <a:xfrm>
            <a:off x="4402614" y="2232661"/>
            <a:ext cx="3386693" cy="3812540"/>
          </a:xfrm>
          <a:prstGeom prst="roundRect">
            <a:avLst>
              <a:gd name="adj" fmla="val 4500"/>
            </a:avLst>
          </a:prstGeom>
          <a:solidFill>
            <a:srgbClr val="E4F1F2"/>
          </a:solidFill>
        </p:spPr>
        <p:txBody>
          <a:bodyPr wrap="square" lIns="209364" tIns="209364" rIns="123003"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Waste</a:t>
            </a:r>
            <a:endParaRPr lang="en-US" sz="2200" dirty="0"/>
          </a:p>
        </p:txBody>
      </p:sp>
      <p:sp>
        <p:nvSpPr>
          <p:cNvPr id="7" name="Text 5"/>
          <p:cNvSpPr/>
          <p:nvPr/>
        </p:nvSpPr>
        <p:spPr>
          <a:xfrm>
            <a:off x="7992507" y="2232661"/>
            <a:ext cx="3386693" cy="3812540"/>
          </a:xfrm>
          <a:prstGeom prst="roundRect">
            <a:avLst>
              <a:gd name="adj" fmla="val 4500"/>
            </a:avLst>
          </a:prstGeom>
          <a:solidFill>
            <a:srgbClr val="E4F1F2"/>
          </a:solidFill>
        </p:spPr>
        <p:txBody>
          <a:bodyPr wrap="square" lIns="209364" tIns="209364" rIns="123003"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The ocean</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4 · THE CHOCOLATE JOURNEY · 8 MIN</a:t>
            </a:r>
            <a:endParaRPr lang="en-US" sz="1600" dirty="0"/>
          </a:p>
        </p:txBody>
      </p:sp>
      <p:sp>
        <p:nvSpPr>
          <p:cNvPr id="4" name="Text 2"/>
          <p:cNvSpPr/>
          <p:nvPr/>
        </p:nvSpPr>
        <p:spPr>
          <a:xfrm>
            <a:off x="812800" y="1402082"/>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The chocolate journey</a:t>
            </a:r>
            <a:endParaRPr lang="en-US" sz="3600" dirty="0"/>
          </a:p>
        </p:txBody>
      </p:sp>
      <p:sp>
        <p:nvSpPr>
          <p:cNvPr id="5" name="Shape 3"/>
          <p:cNvSpPr/>
          <p:nvPr/>
        </p:nvSpPr>
        <p:spPr>
          <a:xfrm>
            <a:off x="812800" y="2232661"/>
            <a:ext cx="5181600" cy="3812540"/>
          </a:xfrm>
          <a:prstGeom prst="roundRect">
            <a:avLst>
              <a:gd name="adj" fmla="val 3997"/>
            </a:avLst>
          </a:prstGeom>
          <a:solidFill>
            <a:srgbClr val="E4F1F2"/>
          </a:solidFill>
        </p:spPr>
        <p:txBody>
          <a:bodyPr/>
          <a:p/>
        </p:txBody>
      </p:sp>
      <p:sp>
        <p:nvSpPr>
          <p:cNvPr id="6" name="Text 4"/>
          <p:cNvSpPr/>
          <p:nvPr/>
        </p:nvSpPr>
        <p:spPr>
          <a:xfrm>
            <a:off x="1117600" y="2537461"/>
            <a:ext cx="4709160" cy="831850"/>
          </a:xfrm>
          <a:prstGeom prst="rect">
            <a:avLst/>
          </a:prstGeom>
          <a:noFill/>
        </p:spPr>
        <p:txBody>
          <a:bodyPr wrap="square" lIns="0" tIns="0" rIns="0" bIns="0" rtlCol="0" anchor="t"/>
          <a:lstStyle/>
          <a:p>
            <a:pPr marL="0" indent="0" algn="l">
              <a:lnSpc>
                <a:spcPts val="5040"/>
              </a:lnSpc>
              <a:buNone/>
            </a:pPr>
            <a:r>
              <a:rPr lang="en-US" sz="3600" b="1" dirty="0">
                <a:solidFill>
                  <a:srgbClr val="0A7E8C"/>
                </a:solidFill>
                <a:latin typeface="Arial" panose="020B0604020202020204" pitchFamily="34" charset="0"/>
                <a:ea typeface="Arial" panose="020B0604020202020204" pitchFamily="34" charset="-122"/>
                <a:cs typeface="Arial" panose="020B0604020202020204" pitchFamily="34" charset="-120"/>
              </a:rPr>
              <a:t>1</a:t>
            </a:r>
            <a:endParaRPr lang="en-US" sz="3600" dirty="0"/>
          </a:p>
        </p:txBody>
      </p:sp>
      <p:sp>
        <p:nvSpPr>
          <p:cNvPr id="7" name="Text 5"/>
          <p:cNvSpPr/>
          <p:nvPr/>
        </p:nvSpPr>
        <p:spPr>
          <a:xfrm>
            <a:off x="1117600" y="3329939"/>
            <a:ext cx="4709160" cy="485775"/>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In groups, put the 8 cards in order</a:t>
            </a:r>
            <a:endParaRPr lang="en-US" sz="2200" dirty="0"/>
          </a:p>
        </p:txBody>
      </p:sp>
      <p:sp>
        <p:nvSpPr>
          <p:cNvPr id="8" name="Shape 6"/>
          <p:cNvSpPr/>
          <p:nvPr/>
        </p:nvSpPr>
        <p:spPr>
          <a:xfrm>
            <a:off x="6197600" y="2232661"/>
            <a:ext cx="5181600" cy="3812540"/>
          </a:xfrm>
          <a:prstGeom prst="roundRect">
            <a:avLst>
              <a:gd name="adj" fmla="val 3997"/>
            </a:avLst>
          </a:prstGeom>
          <a:solidFill>
            <a:srgbClr val="E4F1F2"/>
          </a:solidFill>
        </p:spPr>
        <p:txBody>
          <a:bodyPr/>
          <a:p/>
        </p:txBody>
      </p:sp>
      <p:sp>
        <p:nvSpPr>
          <p:cNvPr id="9" name="Text 7"/>
          <p:cNvSpPr/>
          <p:nvPr/>
        </p:nvSpPr>
        <p:spPr>
          <a:xfrm>
            <a:off x="6502400" y="2537461"/>
            <a:ext cx="4709160" cy="831850"/>
          </a:xfrm>
          <a:prstGeom prst="rect">
            <a:avLst/>
          </a:prstGeom>
          <a:noFill/>
        </p:spPr>
        <p:txBody>
          <a:bodyPr wrap="square" lIns="0" tIns="0" rIns="0" bIns="0" rtlCol="0" anchor="t"/>
          <a:lstStyle/>
          <a:p>
            <a:pPr marL="0" indent="0" algn="l">
              <a:lnSpc>
                <a:spcPts val="5040"/>
              </a:lnSpc>
              <a:buNone/>
            </a:pPr>
            <a:r>
              <a:rPr lang="en-US" sz="3600" b="1" dirty="0">
                <a:solidFill>
                  <a:srgbClr val="0A7E8C"/>
                </a:solidFill>
                <a:latin typeface="Arial" panose="020B0604020202020204" pitchFamily="34" charset="0"/>
                <a:ea typeface="Arial" panose="020B0604020202020204" pitchFamily="34" charset="-122"/>
                <a:cs typeface="Arial" panose="020B0604020202020204" pitchFamily="34" charset="-120"/>
              </a:rPr>
              <a:t>2</a:t>
            </a:r>
            <a:endParaRPr lang="en-US" sz="3600" dirty="0"/>
          </a:p>
        </p:txBody>
      </p:sp>
      <p:sp>
        <p:nvSpPr>
          <p:cNvPr id="10" name="Text 8"/>
          <p:cNvSpPr/>
          <p:nvPr/>
        </p:nvSpPr>
        <p:spPr>
          <a:xfrm>
            <a:off x="6502400" y="3329939"/>
            <a:ext cx="4709160" cy="939800"/>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What does this journey leave behind?</a:t>
            </a: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3" name="Text 1"/>
          <p:cNvSpPr/>
          <p:nvPr/>
        </p:nvSpPr>
        <p:spPr>
          <a:xfrm>
            <a:off x="5892800" y="6238239"/>
            <a:ext cx="56509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Photo: Antoine Giret / Unsplash</a:t>
            </a:r>
            <a:endParaRPr lang="en-US" sz="1200" dirty="0"/>
          </a:p>
        </p:txBody>
      </p:sp>
      <p:sp>
        <p:nvSpPr>
          <p:cNvPr id="4" name="Text 2"/>
          <p:cNvSpPr/>
          <p:nvPr/>
        </p:nvSpPr>
        <p:spPr>
          <a:xfrm>
            <a:off x="812800" y="2095500"/>
            <a:ext cx="549402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E8853A"/>
                </a:solidFill>
                <a:latin typeface="Arial" panose="020B0604020202020204" pitchFamily="34" charset="0"/>
                <a:ea typeface="Arial" panose="020B0604020202020204" pitchFamily="34" charset="-122"/>
                <a:cs typeface="Arial" panose="020B0604020202020204" pitchFamily="34" charset="-120"/>
              </a:rPr>
              <a:t>5 · WHY IT MATTERS · 7 MIN</a:t>
            </a:r>
            <a:endParaRPr lang="en-US" sz="1600" dirty="0"/>
          </a:p>
        </p:txBody>
      </p:sp>
      <p:sp>
        <p:nvSpPr>
          <p:cNvPr id="5" name="Text 3"/>
          <p:cNvSpPr/>
          <p:nvPr/>
        </p:nvSpPr>
        <p:spPr>
          <a:xfrm>
            <a:off x="812800" y="2633982"/>
            <a:ext cx="5494020" cy="1631950"/>
          </a:xfrm>
          <a:prstGeom prst="rect">
            <a:avLst/>
          </a:prstGeom>
          <a:noFill/>
        </p:spPr>
        <p:txBody>
          <a:bodyPr wrap="square" lIns="0" tIns="0" rIns="0" bIns="0" rtlCol="0" anchor="t"/>
          <a:lstStyle/>
          <a:p>
            <a:pPr marL="0" indent="0" algn="l">
              <a:lnSpc>
                <a:spcPts val="5040"/>
              </a:lnSpc>
              <a:buNone/>
            </a:pPr>
            <a:r>
              <a:rPr lang="en-US" sz="4800" b="1" i="0" dirty="0">
                <a:solidFill>
                  <a:srgbClr val="F4F8F8"/>
                </a:solidFill>
                <a:latin typeface="Arial" panose="020B0604020202020204" pitchFamily="34" charset="0"/>
                <a:ea typeface="Arial" panose="020B0604020202020204" pitchFamily="34" charset="-122"/>
                <a:cs typeface="Arial" panose="020B0604020202020204" pitchFamily="34" charset="-120"/>
              </a:rPr>
              <a:t>Where does our packaging go?</a:t>
            </a:r>
            <a:endParaRPr lang="en-US" sz="4800" dirty="0"/>
          </a:p>
        </p:txBody>
      </p:sp>
      <p:sp>
        <p:nvSpPr>
          <p:cNvPr id="6" name="Text 4"/>
          <p:cNvSpPr/>
          <p:nvPr/>
        </p:nvSpPr>
        <p:spPr>
          <a:xfrm>
            <a:off x="812800" y="4168139"/>
            <a:ext cx="549402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Three figures to help us understand</a:t>
            </a:r>
            <a:endParaRPr lang="en-US" sz="2200" dirty="0"/>
          </a:p>
        </p:txBody>
      </p:sp>
      <p:pic>
        <p:nvPicPr>
          <p:cNvPr id="7" name="Image 0" descr="A dump of plastic and cardboard waste by the sea"/>
          <p:cNvPicPr>
            <a:picLocks noChangeAspect="1"/>
          </p:cNvPicPr>
          <p:nvPr/>
        </p:nvPicPr>
        <p:blipFill>
          <a:blip r:embed="rId1"/>
          <a:srcRect l="16790" r="16790"/>
          <a:stretch>
            <a:fillRect/>
          </a:stretch>
        </p:blipFill>
        <p:spPr>
          <a:xfrm>
            <a:off x="6553200" y="914400"/>
            <a:ext cx="4826000" cy="4826000"/>
          </a:xfrm>
          <a:prstGeom prst="roundRect">
            <a:avLst>
              <a:gd name="adj" fmla="val 3158"/>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9906000" y="0"/>
            <a:ext cx="2286000" cy="2286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791971"/>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AROUND THE WORLD · 1 / 3</a:t>
            </a:r>
            <a:endParaRPr lang="en-US" sz="1600" dirty="0"/>
          </a:p>
        </p:txBody>
      </p:sp>
      <p:sp>
        <p:nvSpPr>
          <p:cNvPr id="4" name="Text 2"/>
          <p:cNvSpPr/>
          <p:nvPr/>
        </p:nvSpPr>
        <p:spPr>
          <a:xfrm>
            <a:off x="812800" y="2330450"/>
            <a:ext cx="10883392" cy="1619250"/>
          </a:xfrm>
          <a:prstGeom prst="rect">
            <a:avLst/>
          </a:prstGeom>
          <a:noFill/>
        </p:spPr>
        <p:txBody>
          <a:bodyPr wrap="square" lIns="0" tIns="0" rIns="0" bIns="0" rtlCol="0" anchor="t"/>
          <a:lstStyle/>
          <a:p>
            <a:pPr marL="0" indent="0" algn="l">
              <a:lnSpc>
                <a:spcPts val="10000"/>
              </a:lnSpc>
              <a:buNone/>
            </a:pPr>
            <a:r>
              <a:rPr lang="en-US" sz="10000" b="1" i="0" dirty="0">
                <a:solidFill>
                  <a:srgbClr val="E8853A"/>
                </a:solidFill>
                <a:latin typeface="Arial" panose="020B0604020202020204" pitchFamily="34" charset="0"/>
                <a:ea typeface="Arial" panose="020B0604020202020204" pitchFamily="34" charset="-122"/>
                <a:cs typeface="Arial" panose="020B0604020202020204" pitchFamily="34" charset="-120"/>
              </a:rPr>
              <a:t>11 million</a:t>
            </a:r>
            <a:endParaRPr lang="en-US" sz="10000" dirty="0"/>
          </a:p>
        </p:txBody>
      </p:sp>
      <p:sp>
        <p:nvSpPr>
          <p:cNvPr id="5" name="Text 3"/>
          <p:cNvSpPr/>
          <p:nvPr/>
        </p:nvSpPr>
        <p:spPr>
          <a:xfrm>
            <a:off x="812800" y="3854450"/>
            <a:ext cx="10883392" cy="485775"/>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tonnes of plastic end up in the ocean every year</a:t>
            </a:r>
            <a:endParaRPr lang="en-US" sz="2200" dirty="0"/>
          </a:p>
        </p:txBody>
      </p:sp>
      <p:sp>
        <p:nvSpPr>
          <p:cNvPr id="6" name="Text 4"/>
          <p:cNvSpPr/>
          <p:nvPr/>
        </p:nvSpPr>
        <p:spPr>
          <a:xfrm>
            <a:off x="812800" y="4471671"/>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Does this plastic ever go away?</a:t>
            </a:r>
            <a:endParaRPr lang="en-US" sz="2200" dirty="0"/>
          </a:p>
        </p:txBody>
      </p:sp>
      <p:sp>
        <p:nvSpPr>
          <p:cNvPr id="7" name="Text 5"/>
          <p:cNvSpPr/>
          <p:nvPr/>
        </p:nvSpPr>
        <p:spPr>
          <a:xfrm>
            <a:off x="812800" y="6238239"/>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The Pew Charitable Trusts and SYSTEMIQ, Breaking the Plastic Wave, 2020</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9906000" y="0"/>
            <a:ext cx="2286000" cy="2286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791971"/>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ANIMALS · 2 / 3</a:t>
            </a:r>
            <a:endParaRPr lang="en-US" sz="1600" dirty="0"/>
          </a:p>
        </p:txBody>
      </p:sp>
      <p:sp>
        <p:nvSpPr>
          <p:cNvPr id="4" name="Text 2"/>
          <p:cNvSpPr/>
          <p:nvPr/>
        </p:nvSpPr>
        <p:spPr>
          <a:xfrm>
            <a:off x="812800" y="2330450"/>
            <a:ext cx="10883392" cy="1619250"/>
          </a:xfrm>
          <a:prstGeom prst="rect">
            <a:avLst/>
          </a:prstGeom>
          <a:noFill/>
        </p:spPr>
        <p:txBody>
          <a:bodyPr wrap="square" lIns="0" tIns="0" rIns="0" bIns="0" rtlCol="0" anchor="t"/>
          <a:lstStyle/>
          <a:p>
            <a:pPr marL="0" indent="0" algn="l">
              <a:lnSpc>
                <a:spcPts val="10000"/>
              </a:lnSpc>
              <a:buNone/>
            </a:pPr>
            <a:r>
              <a:rPr lang="en-US" sz="10000" b="1" i="0" dirty="0">
                <a:solidFill>
                  <a:srgbClr val="E8853A"/>
                </a:solidFill>
                <a:latin typeface="Arial" panose="020B0604020202020204" pitchFamily="34" charset="0"/>
                <a:ea typeface="Arial" panose="020B0604020202020204" pitchFamily="34" charset="-122"/>
                <a:cs typeface="Arial" panose="020B0604020202020204" pitchFamily="34" charset="-120"/>
              </a:rPr>
              <a:t>914 species</a:t>
            </a:r>
            <a:endParaRPr lang="en-US" sz="10000" dirty="0"/>
          </a:p>
        </p:txBody>
      </p:sp>
      <p:sp>
        <p:nvSpPr>
          <p:cNvPr id="5" name="Text 3"/>
          <p:cNvSpPr/>
          <p:nvPr/>
        </p:nvSpPr>
        <p:spPr>
          <a:xfrm>
            <a:off x="812800" y="3854450"/>
            <a:ext cx="10883392" cy="485775"/>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of sea animals swallow plastic or get tangled in it: turtles, birds, fish, whales…</a:t>
            </a:r>
            <a:endParaRPr lang="en-US" sz="2200" dirty="0"/>
          </a:p>
        </p:txBody>
      </p:sp>
      <p:sp>
        <p:nvSpPr>
          <p:cNvPr id="6" name="Text 4"/>
          <p:cNvSpPr/>
          <p:nvPr/>
        </p:nvSpPr>
        <p:spPr>
          <a:xfrm>
            <a:off x="812800" y="4471671"/>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Is an animal that eats plastic healthy?</a:t>
            </a:r>
            <a:endParaRPr lang="en-US" sz="2200" dirty="0"/>
          </a:p>
        </p:txBody>
      </p:sp>
      <p:sp>
        <p:nvSpPr>
          <p:cNvPr id="7" name="Text 5"/>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Kühn and van Franeker, Marine Pollution Bulletin, 2020</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11292000" y="0"/>
            <a:ext cx="900000" cy="900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610364"/>
            <a:ext cx="627888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CORALS · 3 / 3</a:t>
            </a:r>
            <a:endParaRPr lang="en-US" sz="1600" dirty="0"/>
          </a:p>
        </p:txBody>
      </p:sp>
      <p:sp>
        <p:nvSpPr>
          <p:cNvPr id="4" name="Text 2"/>
          <p:cNvSpPr/>
          <p:nvPr/>
        </p:nvSpPr>
        <p:spPr>
          <a:xfrm>
            <a:off x="812800" y="2148842"/>
            <a:ext cx="6278880" cy="1619250"/>
          </a:xfrm>
          <a:prstGeom prst="rect">
            <a:avLst/>
          </a:prstGeom>
          <a:noFill/>
        </p:spPr>
        <p:txBody>
          <a:bodyPr wrap="square" lIns="0" tIns="0" rIns="0" bIns="0" rtlCol="0" anchor="t"/>
          <a:lstStyle/>
          <a:p>
            <a:pPr marL="0" indent="0" algn="l">
              <a:lnSpc>
                <a:spcPts val="10000"/>
              </a:lnSpc>
              <a:buNone/>
            </a:pPr>
            <a:r>
              <a:rPr lang="en-US" sz="10000" b="1" dirty="0">
                <a:solidFill>
                  <a:srgbClr val="E8853A"/>
                </a:solidFill>
                <a:latin typeface="Arial" panose="020B0604020202020204" pitchFamily="34" charset="0"/>
                <a:ea typeface="Arial" panose="020B0604020202020204" pitchFamily="34" charset="-122"/>
                <a:cs typeface="Arial" panose="020B0604020202020204" pitchFamily="34" charset="-120"/>
              </a:rPr>
              <a:t>84%</a:t>
            </a:r>
            <a:endParaRPr lang="en-US" sz="10000" dirty="0"/>
          </a:p>
        </p:txBody>
      </p:sp>
      <p:sp>
        <p:nvSpPr>
          <p:cNvPr id="5" name="Text 3"/>
          <p:cNvSpPr/>
          <p:nvPr/>
        </p:nvSpPr>
        <p:spPr>
          <a:xfrm>
            <a:off x="812800" y="3672842"/>
            <a:ext cx="6278880" cy="939800"/>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of the world’s coral reefs were hit by water warm enough to bleach them (2023–2025)</a:t>
            </a:r>
            <a:endParaRPr lang="en-US" sz="2200" dirty="0"/>
          </a:p>
        </p:txBody>
      </p:sp>
      <p:sp>
        <p:nvSpPr>
          <p:cNvPr id="6" name="Text 4"/>
          <p:cNvSpPr/>
          <p:nvPr/>
        </p:nvSpPr>
        <p:spPr>
          <a:xfrm>
            <a:off x="812800" y="4653279"/>
            <a:ext cx="6278880" cy="52070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Is plastic the only problem for corals?</a:t>
            </a:r>
            <a:endParaRPr lang="en-US" sz="2200" dirty="0"/>
          </a:p>
        </p:txBody>
      </p:sp>
      <p:pic>
        <p:nvPicPr>
          <p:cNvPr id="7" name="Image 0" descr="A healthy coral reef with many orange fish"/>
          <p:cNvPicPr>
            <a:picLocks noChangeAspect="1"/>
          </p:cNvPicPr>
          <p:nvPr/>
        </p:nvPicPr>
        <p:blipFill>
          <a:blip r:embed="rId1"/>
          <a:srcRect t="32422" b="32422"/>
          <a:stretch>
            <a:fillRect/>
          </a:stretch>
        </p:blipFill>
        <p:spPr>
          <a:xfrm>
            <a:off x="7315200" y="1056642"/>
            <a:ext cx="4064000" cy="1905000"/>
          </a:xfrm>
          <a:prstGeom prst="roundRect">
            <a:avLst>
              <a:gd name="adj" fmla="val 8000"/>
            </a:avLst>
          </a:prstGeom>
        </p:spPr>
      </p:pic>
      <p:sp>
        <p:nvSpPr>
          <p:cNvPr id="8" name="Text 5"/>
          <p:cNvSpPr/>
          <p:nvPr/>
        </p:nvSpPr>
        <p:spPr>
          <a:xfrm>
            <a:off x="7315200" y="3063242"/>
            <a:ext cx="4185920"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Healthy: colours and fish</a:t>
            </a:r>
            <a:endParaRPr lang="en-US" sz="1200" dirty="0"/>
          </a:p>
        </p:txBody>
      </p:sp>
      <p:pic>
        <p:nvPicPr>
          <p:cNvPr id="9" name="Image 1" descr="An underwater reef with corals turned white"/>
          <p:cNvPicPr>
            <a:picLocks noChangeAspect="1"/>
          </p:cNvPicPr>
          <p:nvPr/>
        </p:nvPicPr>
        <p:blipFill>
          <a:blip r:embed="rId2"/>
          <a:srcRect t="18750" b="18750"/>
          <a:stretch>
            <a:fillRect/>
          </a:stretch>
        </p:blipFill>
        <p:spPr>
          <a:xfrm>
            <a:off x="7315200" y="3378200"/>
            <a:ext cx="4064000" cy="1905000"/>
          </a:xfrm>
          <a:prstGeom prst="roundRect">
            <a:avLst>
              <a:gd name="adj" fmla="val 8000"/>
            </a:avLst>
          </a:prstGeom>
        </p:spPr>
      </p:pic>
      <p:sp>
        <p:nvSpPr>
          <p:cNvPr id="10" name="Text 6"/>
          <p:cNvSpPr/>
          <p:nvPr/>
        </p:nvSpPr>
        <p:spPr>
          <a:xfrm>
            <a:off x="7315200" y="5384800"/>
            <a:ext cx="4185920"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Bleached: the coral loses its colours</a:t>
            </a:r>
            <a:endParaRPr lang="en-US" sz="1200" dirty="0"/>
          </a:p>
        </p:txBody>
      </p:sp>
      <p:sp>
        <p:nvSpPr>
          <p:cNvPr id="11" name="Text 7"/>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NOAA and ICRI, 2025 · Photos: Francesco Ungaro / Pexels; Joan Li / Unsplash</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pic>
        <p:nvPicPr>
          <p:cNvPr id="2" name="Image 0" descr="Two children at the water’s edge, plastic bottles and cups on the sand"/>
          <p:cNvPicPr>
            <a:picLocks noChangeAspect="1"/>
          </p:cNvPicPr>
          <p:nvPr/>
        </p:nvPicPr>
        <p:blipFill>
          <a:blip r:embed="rId1"/>
          <a:srcRect t="2866" b="2866"/>
          <a:stretch>
            <a:fillRect/>
          </a:stretch>
        </p:blipFill>
        <p:spPr>
          <a:xfrm>
            <a:off x="812800" y="812800"/>
            <a:ext cx="3556000" cy="5029200"/>
          </a:xfrm>
          <a:prstGeom prst="roundRect">
            <a:avLst>
              <a:gd name="adj" fmla="val 4286"/>
            </a:avLst>
          </a:prstGeom>
        </p:spPr>
      </p:pic>
      <p:sp>
        <p:nvSpPr>
          <p:cNvPr id="3" name="Text 0"/>
          <p:cNvSpPr/>
          <p:nvPr/>
        </p:nvSpPr>
        <p:spPr>
          <a:xfrm>
            <a:off x="4775200" y="812800"/>
            <a:ext cx="680212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CLOSER TO HOME</a:t>
            </a:r>
            <a:endParaRPr lang="en-US" sz="1600" dirty="0"/>
          </a:p>
        </p:txBody>
      </p:sp>
      <p:sp>
        <p:nvSpPr>
          <p:cNvPr id="4" name="Text 1"/>
          <p:cNvSpPr/>
          <p:nvPr/>
        </p:nvSpPr>
        <p:spPr>
          <a:xfrm>
            <a:off x="4775200" y="1300479"/>
            <a:ext cx="6802120"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Our Belgian beaches</a:t>
            </a:r>
            <a:endParaRPr lang="en-US" sz="3600" dirty="0"/>
          </a:p>
        </p:txBody>
      </p:sp>
      <p:sp>
        <p:nvSpPr>
          <p:cNvPr id="5" name="Shape 2"/>
          <p:cNvSpPr/>
          <p:nvPr/>
        </p:nvSpPr>
        <p:spPr>
          <a:xfrm>
            <a:off x="4775200" y="2029464"/>
            <a:ext cx="6604000" cy="1308100"/>
          </a:xfrm>
          <a:prstGeom prst="roundRect">
            <a:avLst>
              <a:gd name="adj" fmla="val 11650"/>
            </a:avLst>
          </a:prstGeom>
          <a:solidFill>
            <a:srgbClr val="E4F1F2"/>
          </a:solidFill>
        </p:spPr>
        <p:txBody>
          <a:bodyPr/>
          <a:p/>
        </p:txBody>
      </p:sp>
      <p:sp>
        <p:nvSpPr>
          <p:cNvPr id="6" name="Text 3"/>
          <p:cNvSpPr/>
          <p:nvPr/>
        </p:nvSpPr>
        <p:spPr>
          <a:xfrm>
            <a:off x="5029200" y="2283464"/>
            <a:ext cx="6278880" cy="450850"/>
          </a:xfrm>
          <a:prstGeom prst="rect">
            <a:avLst/>
          </a:prstGeom>
          <a:noFill/>
        </p:spPr>
        <p:txBody>
          <a:bodyPr wrap="square" lIns="0" tIns="0" rIns="0" bIns="0"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What we find</a:t>
            </a:r>
            <a:endParaRPr lang="en-US" sz="2200" dirty="0"/>
          </a:p>
        </p:txBody>
      </p:sp>
      <p:sp>
        <p:nvSpPr>
          <p:cNvPr id="7" name="Text 4"/>
          <p:cNvSpPr/>
          <p:nvPr/>
        </p:nvSpPr>
        <p:spPr>
          <a:xfrm>
            <a:off x="5029200" y="2720342"/>
            <a:ext cx="6278880" cy="485775"/>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Most beach litter is plastic</a:t>
            </a:r>
            <a:endParaRPr lang="en-US" sz="2200" dirty="0"/>
          </a:p>
        </p:txBody>
      </p:sp>
      <p:sp>
        <p:nvSpPr>
          <p:cNvPr id="8" name="Shape 5"/>
          <p:cNvSpPr/>
          <p:nvPr/>
        </p:nvSpPr>
        <p:spPr>
          <a:xfrm>
            <a:off x="4775200" y="3540764"/>
            <a:ext cx="6604000" cy="1671320"/>
          </a:xfrm>
          <a:prstGeom prst="roundRect">
            <a:avLst>
              <a:gd name="adj" fmla="val 9119"/>
            </a:avLst>
          </a:prstGeom>
          <a:solidFill>
            <a:srgbClr val="083D4A"/>
          </a:solidFill>
        </p:spPr>
        <p:txBody>
          <a:bodyPr/>
          <a:p/>
        </p:txBody>
      </p:sp>
      <p:sp>
        <p:nvSpPr>
          <p:cNvPr id="9" name="Text 6"/>
          <p:cNvSpPr/>
          <p:nvPr/>
        </p:nvSpPr>
        <p:spPr>
          <a:xfrm>
            <a:off x="5029200" y="3794764"/>
            <a:ext cx="6278880" cy="450850"/>
          </a:xfrm>
          <a:prstGeom prst="rect">
            <a:avLst/>
          </a:prstGeom>
          <a:noFill/>
        </p:spPr>
        <p:txBody>
          <a:bodyPr wrap="square" lIns="0" tIns="0" rIns="0" bIns="0" rtlCol="0" anchor="t"/>
          <a:lstStyle/>
          <a:p>
            <a:pPr marL="0" indent="0" algn="l">
              <a:lnSpc>
                <a:spcPts val="2640"/>
              </a:lnSpc>
              <a:buNone/>
            </a:pPr>
            <a:r>
              <a:rPr lang="en-US" sz="2200" b="1" dirty="0">
                <a:solidFill>
                  <a:srgbClr val="E8853A"/>
                </a:solidFill>
                <a:latin typeface="Arial" panose="020B0604020202020204" pitchFamily="34" charset="0"/>
                <a:ea typeface="Arial" panose="020B0604020202020204" pitchFamily="34" charset="-122"/>
                <a:cs typeface="Arial" panose="020B0604020202020204" pitchFamily="34" charset="-120"/>
              </a:rPr>
              <a:t>Good news</a:t>
            </a:r>
            <a:endParaRPr lang="en-US" sz="2200" dirty="0"/>
          </a:p>
        </p:txBody>
      </p:sp>
      <p:sp>
        <p:nvSpPr>
          <p:cNvPr id="10" name="Text 7"/>
          <p:cNvSpPr/>
          <p:nvPr/>
        </p:nvSpPr>
        <p:spPr>
          <a:xfrm>
            <a:off x="5029200" y="4231642"/>
            <a:ext cx="6278880" cy="939800"/>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Every piece we sort or pick up stays out of the sea</a:t>
            </a:r>
            <a:endParaRPr lang="en-US" sz="2200" dirty="0"/>
          </a:p>
        </p:txBody>
      </p:sp>
      <p:sp>
        <p:nvSpPr>
          <p:cNvPr id="11" name="Text 8"/>
          <p:cNvSpPr/>
          <p:nvPr/>
        </p:nvSpPr>
        <p:spPr>
          <a:xfrm>
            <a:off x="4775200" y="6238242"/>
            <a:ext cx="6802120" cy="298450"/>
          </a:xfrm>
          <a:prstGeom prst="rect">
            <a:avLst/>
          </a:prstGeom>
          <a:noFill/>
        </p:spPr>
        <p:txBody>
          <a:bodyPr wrap="square" lIns="0" tIns="0" rIns="0" bIns="0" rtlCol="0" anchor="t"/>
          <a:lstStyle/>
          <a:p>
            <a:pPr marL="0" indent="0" algn="l">
              <a:lnSpc>
                <a:spcPts val="1680"/>
              </a:lnSpc>
              <a:buNone/>
            </a:pPr>
            <a:r>
              <a:rPr lang="en-US" sz="1200" dirty="0">
                <a:solidFill>
                  <a:srgbClr val="5C6B6E"/>
                </a:solidFill>
                <a:latin typeface="Arial" panose="020B0604020202020204" pitchFamily="34" charset="0"/>
                <a:ea typeface="Arial" panose="020B0604020202020204" pitchFamily="34" charset="-122"/>
                <a:cs typeface="Arial" panose="020B0604020202020204" pitchFamily="34" charset="-120"/>
              </a:rPr>
              <a:t>Source: OSPAR, Belgian beaches, 2002–2005 (VLIZ) · Photo: Ron Lach / Pexels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6 · LET’S SORT! · 10 MIN</a:t>
            </a:r>
            <a:endParaRPr lang="en-US" sz="1600" dirty="0"/>
          </a:p>
        </p:txBody>
      </p:sp>
      <p:sp>
        <p:nvSpPr>
          <p:cNvPr id="4" name="Text 2"/>
          <p:cNvSpPr/>
          <p:nvPr/>
        </p:nvSpPr>
        <p:spPr>
          <a:xfrm>
            <a:off x="812800" y="1402079"/>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Which bag? Why? (Brussels)</a:t>
            </a:r>
            <a:endParaRPr lang="en-US" sz="3600" dirty="0"/>
          </a:p>
        </p:txBody>
      </p:sp>
      <p:sp>
        <p:nvSpPr>
          <p:cNvPr id="5" name="Shape 3"/>
          <p:cNvSpPr/>
          <p:nvPr/>
        </p:nvSpPr>
        <p:spPr>
          <a:xfrm>
            <a:off x="812800" y="2232664"/>
            <a:ext cx="2489200" cy="3812540"/>
          </a:xfrm>
          <a:prstGeom prst="roundRect">
            <a:avLst>
              <a:gd name="adj" fmla="val 6122"/>
            </a:avLst>
          </a:prstGeom>
          <a:solidFill>
            <a:srgbClr val="2F6DB5"/>
          </a:solidFill>
        </p:spPr>
        <p:txBody>
          <a:bodyPr/>
          <a:p/>
        </p:txBody>
      </p:sp>
      <p:sp>
        <p:nvSpPr>
          <p:cNvPr id="6" name="Text 4"/>
          <p:cNvSpPr/>
          <p:nvPr/>
        </p:nvSpPr>
        <p:spPr>
          <a:xfrm>
            <a:off x="10668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F8FBFB"/>
                </a:solidFill>
                <a:latin typeface="Arial" panose="020B0604020202020204" pitchFamily="34" charset="0"/>
                <a:ea typeface="Arial" panose="020B0604020202020204" pitchFamily="34" charset="-122"/>
                <a:cs typeface="Arial" panose="020B0604020202020204" pitchFamily="34" charset="-120"/>
              </a:rPr>
              <a:t>Blue</a:t>
            </a:r>
            <a:endParaRPr lang="en-US" sz="2200" dirty="0"/>
          </a:p>
        </p:txBody>
      </p:sp>
      <p:sp>
        <p:nvSpPr>
          <p:cNvPr id="7" name="Text 5"/>
          <p:cNvSpPr/>
          <p:nvPr/>
        </p:nvSpPr>
        <p:spPr>
          <a:xfrm>
            <a:off x="1066800" y="4998721"/>
            <a:ext cx="2040636" cy="1022350"/>
          </a:xfrm>
          <a:prstGeom prst="rect">
            <a:avLst/>
          </a:prstGeom>
          <a:noFill/>
        </p:spPr>
        <p:txBody>
          <a:bodyPr wrap="square" lIns="0" tIns="0" rIns="0" bIns="0" rtlCol="0" anchor="t"/>
          <a:lstStyle/>
          <a:p>
            <a:pPr marL="0" indent="0" algn="l">
              <a:lnSpc>
                <a:spcPts val="2080"/>
              </a:lnSpc>
              <a:buNone/>
            </a:pPr>
            <a:r>
              <a:rPr lang="en-US" sz="1600" dirty="0">
                <a:solidFill>
                  <a:srgbClr val="F8FBFB"/>
                </a:solidFill>
                <a:latin typeface="Arial" panose="020B0604020202020204" pitchFamily="34" charset="0"/>
                <a:ea typeface="Arial" panose="020B0604020202020204" pitchFamily="34" charset="-122"/>
                <a:cs typeface="Arial" panose="020B0604020202020204" pitchFamily="34" charset="-120"/>
              </a:rPr>
              <a:t>Plastic bottles, cans and drink cartons (PMD)</a:t>
            </a:r>
            <a:endParaRPr lang="en-US" sz="1600" dirty="0"/>
          </a:p>
        </p:txBody>
      </p:sp>
      <p:sp>
        <p:nvSpPr>
          <p:cNvPr id="8" name="Shape 6"/>
          <p:cNvSpPr/>
          <p:nvPr/>
        </p:nvSpPr>
        <p:spPr>
          <a:xfrm>
            <a:off x="3505200" y="2232664"/>
            <a:ext cx="2489200" cy="3812540"/>
          </a:xfrm>
          <a:prstGeom prst="roundRect">
            <a:avLst>
              <a:gd name="adj" fmla="val 6122"/>
            </a:avLst>
          </a:prstGeom>
          <a:solidFill>
            <a:srgbClr val="F2C94C"/>
          </a:solidFill>
        </p:spPr>
        <p:txBody>
          <a:bodyPr/>
          <a:p/>
        </p:txBody>
      </p:sp>
      <p:sp>
        <p:nvSpPr>
          <p:cNvPr id="9" name="Text 7"/>
          <p:cNvSpPr/>
          <p:nvPr/>
        </p:nvSpPr>
        <p:spPr>
          <a:xfrm>
            <a:off x="37592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Yellow</a:t>
            </a:r>
            <a:endParaRPr lang="en-US" sz="2200" dirty="0"/>
          </a:p>
        </p:txBody>
      </p:sp>
      <p:sp>
        <p:nvSpPr>
          <p:cNvPr id="10" name="Text 8"/>
          <p:cNvSpPr/>
          <p:nvPr/>
        </p:nvSpPr>
        <p:spPr>
          <a:xfrm>
            <a:off x="3759200" y="5527042"/>
            <a:ext cx="2040636"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Paper and cardboard</a:t>
            </a:r>
            <a:endParaRPr lang="en-US" sz="1600" dirty="0"/>
          </a:p>
        </p:txBody>
      </p:sp>
      <p:sp>
        <p:nvSpPr>
          <p:cNvPr id="11" name="Shape 9"/>
          <p:cNvSpPr/>
          <p:nvPr/>
        </p:nvSpPr>
        <p:spPr>
          <a:xfrm>
            <a:off x="6197600" y="2232664"/>
            <a:ext cx="2489200" cy="3812540"/>
          </a:xfrm>
          <a:prstGeom prst="roundRect">
            <a:avLst>
              <a:gd name="adj" fmla="val 6122"/>
            </a:avLst>
          </a:prstGeom>
          <a:solidFill>
            <a:srgbClr val="E8853A"/>
          </a:solidFill>
        </p:spPr>
        <p:txBody>
          <a:bodyPr/>
          <a:p/>
        </p:txBody>
      </p:sp>
      <p:sp>
        <p:nvSpPr>
          <p:cNvPr id="12" name="Text 10"/>
          <p:cNvSpPr/>
          <p:nvPr/>
        </p:nvSpPr>
        <p:spPr>
          <a:xfrm>
            <a:off x="64516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Orange</a:t>
            </a:r>
            <a:endParaRPr lang="en-US" sz="2200" dirty="0"/>
          </a:p>
        </p:txBody>
      </p:sp>
      <p:sp>
        <p:nvSpPr>
          <p:cNvPr id="13" name="Text 11"/>
          <p:cNvSpPr/>
          <p:nvPr/>
        </p:nvSpPr>
        <p:spPr>
          <a:xfrm>
            <a:off x="6451600" y="5527042"/>
            <a:ext cx="2040636"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Food waste</a:t>
            </a:r>
            <a:endParaRPr lang="en-US" sz="1600" dirty="0"/>
          </a:p>
        </p:txBody>
      </p:sp>
      <p:sp>
        <p:nvSpPr>
          <p:cNvPr id="14" name="Shape 12"/>
          <p:cNvSpPr/>
          <p:nvPr/>
        </p:nvSpPr>
        <p:spPr>
          <a:xfrm>
            <a:off x="8899525" y="2242189"/>
            <a:ext cx="2470150" cy="3793490"/>
          </a:xfrm>
          <a:prstGeom prst="roundRect">
            <a:avLst>
              <a:gd name="adj" fmla="val 5784"/>
            </a:avLst>
          </a:prstGeom>
          <a:solidFill>
            <a:srgbClr val="FFFEFC"/>
          </a:solidFill>
          <a:ln w="19050">
            <a:solidFill>
              <a:srgbClr val="5C6B6E"/>
            </a:solidFill>
            <a:prstDash val="solid"/>
          </a:ln>
        </p:spPr>
        <p:txBody>
          <a:bodyPr/>
          <a:p/>
        </p:txBody>
      </p:sp>
      <p:sp>
        <p:nvSpPr>
          <p:cNvPr id="15" name="Text 13"/>
          <p:cNvSpPr/>
          <p:nvPr/>
        </p:nvSpPr>
        <p:spPr>
          <a:xfrm>
            <a:off x="9159240" y="2501900"/>
            <a:ext cx="2009242"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White</a:t>
            </a:r>
            <a:endParaRPr lang="en-US" sz="2200" dirty="0"/>
          </a:p>
        </p:txBody>
      </p:sp>
      <p:sp>
        <p:nvSpPr>
          <p:cNvPr id="16" name="Text 14"/>
          <p:cNvSpPr/>
          <p:nvPr/>
        </p:nvSpPr>
        <p:spPr>
          <a:xfrm>
            <a:off x="9159240" y="5511800"/>
            <a:ext cx="2009242"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Everything else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7 · MY HOME CHALLENGE · 8 MIN</a:t>
            </a:r>
            <a:endParaRPr lang="en-US" sz="1600" dirty="0"/>
          </a:p>
        </p:txBody>
      </p:sp>
      <p:sp>
        <p:nvSpPr>
          <p:cNvPr id="4" name="Text 2"/>
          <p:cNvSpPr/>
          <p:nvPr/>
        </p:nvSpPr>
        <p:spPr>
          <a:xfrm>
            <a:off x="812800" y="1351279"/>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Choose </a:t>
            </a:r>
            <a:r>
              <a:rPr lang="en-US" sz="3600" b="1" i="0" dirty="0">
                <a:solidFill>
                  <a:srgbClr val="E8853A"/>
                </a:solidFill>
                <a:latin typeface="Arial" panose="020B0604020202020204" pitchFamily="34" charset="0"/>
                <a:ea typeface="Arial" panose="020B0604020202020204" pitchFamily="34" charset="-122"/>
                <a:cs typeface="Arial" panose="020B0604020202020204" pitchFamily="34" charset="-120"/>
              </a:rPr>
              <a:t>one</a:t>
            </a: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 thing to try this week</a:t>
            </a:r>
            <a:endParaRPr lang="en-US" sz="3600" dirty="0"/>
          </a:p>
        </p:txBody>
      </p:sp>
      <p:sp>
        <p:nvSpPr>
          <p:cNvPr id="5" name="Text 3"/>
          <p:cNvSpPr/>
          <p:nvPr/>
        </p:nvSpPr>
        <p:spPr>
          <a:xfrm>
            <a:off x="812800" y="2131064"/>
            <a:ext cx="10566400" cy="64516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 help sort the packaging at home</a:t>
            </a:r>
            <a:endParaRPr lang="en-US" sz="2200" dirty="0"/>
          </a:p>
        </p:txBody>
      </p:sp>
      <p:sp>
        <p:nvSpPr>
          <p:cNvPr id="6" name="Text 4"/>
          <p:cNvSpPr/>
          <p:nvPr/>
        </p:nvSpPr>
        <p:spPr>
          <a:xfrm>
            <a:off x="812800" y="2903221"/>
            <a:ext cx="10566400" cy="64516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 bring a refillable water bottle to school</a:t>
            </a:r>
            <a:endParaRPr lang="en-US" sz="2200" dirty="0"/>
          </a:p>
        </p:txBody>
      </p:sp>
      <p:sp>
        <p:nvSpPr>
          <p:cNvPr id="7" name="Text 5"/>
          <p:cNvSpPr/>
          <p:nvPr/>
        </p:nvSpPr>
        <p:spPr>
          <a:xfrm>
            <a:off x="812800" y="3675379"/>
            <a:ext cx="10566400" cy="64516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 find out where three fruits in my kitchen come from</a:t>
            </a:r>
            <a:endParaRPr lang="en-US" sz="2200" dirty="0"/>
          </a:p>
        </p:txBody>
      </p:sp>
      <p:sp>
        <p:nvSpPr>
          <p:cNvPr id="8" name="Text 6"/>
          <p:cNvSpPr/>
          <p:nvPr/>
        </p:nvSpPr>
        <p:spPr>
          <a:xfrm>
            <a:off x="812800" y="4447542"/>
            <a:ext cx="10566400" cy="64516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 choose to eat fruit that is in season or grown locally</a:t>
            </a:r>
            <a:endParaRPr lang="en-US" sz="2200" dirty="0"/>
          </a:p>
        </p:txBody>
      </p:sp>
      <p:sp>
        <p:nvSpPr>
          <p:cNvPr id="9" name="Text 7"/>
          <p:cNvSpPr/>
          <p:nvPr/>
        </p:nvSpPr>
        <p:spPr>
          <a:xfrm>
            <a:off x="812800" y="5219700"/>
            <a:ext cx="10566400" cy="64516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I tell my family or a friend what I learnt about the ocean</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8255000" y="0"/>
            <a:ext cx="3937000" cy="3937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Shape 1"/>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4" name="Text 2"/>
          <p:cNvSpPr/>
          <p:nvPr/>
        </p:nvSpPr>
        <p:spPr>
          <a:xfrm>
            <a:off x="812800" y="1922779"/>
            <a:ext cx="8502650" cy="1708150"/>
          </a:xfrm>
          <a:prstGeom prst="rect">
            <a:avLst/>
          </a:prstGeom>
          <a:noFill/>
        </p:spPr>
        <p:txBody>
          <a:bodyPr wrap="square" lIns="0" tIns="0" rIns="0" bIns="0" rtlCol="0" anchor="t"/>
          <a:lstStyle/>
          <a:p>
            <a:pPr marL="0" indent="0" algn="l">
              <a:lnSpc>
                <a:spcPts val="5280"/>
              </a:lnSpc>
              <a:buNone/>
            </a:pPr>
            <a:r>
              <a:rPr lang="en-US" sz="4800" b="1" dirty="0">
                <a:solidFill>
                  <a:srgbClr val="F4F8F8"/>
                </a:solidFill>
                <a:latin typeface="Arial" panose="020B0604020202020204" pitchFamily="34" charset="0"/>
                <a:ea typeface="Arial" panose="020B0604020202020204" pitchFamily="34" charset="-122"/>
                <a:cs typeface="Arial" panose="020B0604020202020204" pitchFamily="34" charset="-120"/>
              </a:rPr>
              <a:t>We don’t have to give up chocolate</a:t>
            </a:r>
            <a:endParaRPr lang="en-US" sz="4800" dirty="0"/>
          </a:p>
        </p:txBody>
      </p:sp>
      <p:sp>
        <p:nvSpPr>
          <p:cNvPr id="5" name="Text 3"/>
          <p:cNvSpPr/>
          <p:nvPr/>
        </p:nvSpPr>
        <p:spPr>
          <a:xfrm>
            <a:off x="812800" y="3568700"/>
            <a:ext cx="10883392" cy="869950"/>
          </a:xfrm>
          <a:prstGeom prst="rect">
            <a:avLst/>
          </a:prstGeom>
          <a:noFill/>
        </p:spPr>
        <p:txBody>
          <a:bodyPr wrap="square" lIns="0" tIns="0" rIns="0" bIns="0" rtlCol="0" anchor="t"/>
          <a:lstStyle/>
          <a:p>
            <a:pPr marL="0" indent="0" algn="l">
              <a:lnSpc>
                <a:spcPts val="5280"/>
              </a:lnSpc>
              <a:buNone/>
            </a:pPr>
            <a:r>
              <a:rPr lang="en-US" sz="4800" b="1" dirty="0">
                <a:solidFill>
                  <a:srgbClr val="E8853A"/>
                </a:solidFill>
                <a:latin typeface="Arial" panose="020B0604020202020204" pitchFamily="34" charset="0"/>
                <a:ea typeface="Arial" panose="020B0604020202020204" pitchFamily="34" charset="-122"/>
                <a:cs typeface="Arial" panose="020B0604020202020204" pitchFamily="34" charset="-120"/>
              </a:rPr>
              <a:t>We can make choices</a:t>
            </a:r>
            <a:endParaRPr lang="en-US" sz="4800" dirty="0"/>
          </a:p>
        </p:txBody>
      </p:sp>
      <p:sp>
        <p:nvSpPr>
          <p:cNvPr id="6" name="Text 4"/>
          <p:cNvSpPr/>
          <p:nvPr/>
        </p:nvSpPr>
        <p:spPr>
          <a:xfrm>
            <a:off x="812800" y="4544064"/>
            <a:ext cx="10883392"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Next lesson: what is happening in the ocean?</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References</a:t>
            </a:r>
            <a:endParaRPr lang="en-US" sz="3600" dirty="0"/>
          </a:p>
        </p:txBody>
      </p:sp>
      <p:sp>
        <p:nvSpPr>
          <p:cNvPr id="3" name="Text 1"/>
          <p:cNvSpPr/>
          <p:nvPr/>
        </p:nvSpPr>
        <p:spPr>
          <a:xfrm>
            <a:off x="812800" y="1541779"/>
            <a:ext cx="10883392" cy="588962"/>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Kühn, S. and van Franeker, J. A. (2020). Quantitative overview of marine debris ingested by marine megafauna.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Marine Pollution Bulletin</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151, 110858.</a:t>
            </a:r>
            <a:endParaRPr lang="en-US" sz="1300" dirty="0"/>
          </a:p>
        </p:txBody>
      </p:sp>
      <p:sp>
        <p:nvSpPr>
          <p:cNvPr id="4" name="Text 2"/>
          <p:cNvSpPr/>
          <p:nvPr/>
        </p:nvSpPr>
        <p:spPr>
          <a:xfrm>
            <a:off x="812800" y="2101850"/>
            <a:ext cx="10883392" cy="588962"/>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NOAA and International Coral Reef Initiative (2025). Fourth global coral bleaching event, January 2023 – March 2025. Reported by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The Maritime Executive</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27 April 2025.</a:t>
            </a:r>
            <a:endParaRPr lang="en-US" sz="1300" dirty="0"/>
          </a:p>
        </p:txBody>
      </p:sp>
      <p:sp>
        <p:nvSpPr>
          <p:cNvPr id="6" name="Text 4"/>
          <p:cNvSpPr/>
          <p:nvPr/>
        </p:nvSpPr>
        <p:spPr>
          <a:xfrm>
            <a:off x="812800" y="2661921"/>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OSPAR Commission.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Beach litter</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monitoring of litter on North-East Atlantic beaches.</a:t>
            </a:r>
            <a:endParaRPr lang="en-US" sz="1300" dirty="0"/>
          </a:p>
        </p:txBody>
      </p:sp>
      <p:sp>
        <p:nvSpPr>
          <p:cNvPr id="7" name="Text 5"/>
          <p:cNvSpPr/>
          <p:nvPr/>
        </p:nvSpPr>
        <p:spPr>
          <a:xfrm>
            <a:off x="812800" y="2999109"/>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The Pew Charitable Trusts and SYSTEMIQ (2020).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Breaking the Plastic Wave</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a:t>
            </a:r>
            <a:endParaRPr lang="en-US" sz="1300" dirty="0"/>
          </a:p>
        </p:txBody>
      </p:sp>
      <p:sp>
        <p:nvSpPr>
          <p:cNvPr id="8" name="Text 6"/>
          <p:cNvSpPr/>
          <p:nvPr/>
        </p:nvSpPr>
        <p:spPr>
          <a:xfrm>
            <a:off x="812800" y="3336292"/>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VLIZ – Flanders Marine Institute. SAIL fact sheet no. 14: litter on Belgian beaches (OSPAR data 2002–2005).</a:t>
            </a:r>
            <a:endParaRPr lang="en-US" sz="1300" dirty="0"/>
          </a:p>
        </p:txBody>
      </p:sp>
      <p:sp>
        <p:nvSpPr>
          <p:cNvPr id="9" name="Text 7"/>
          <p:cNvSpPr/>
          <p:nvPr/>
        </p:nvSpPr>
        <p:spPr>
          <a:xfrm>
            <a:off x="812800" y="3673481"/>
            <a:ext cx="10883392" cy="588962"/>
          </a:xfrm>
          <a:prstGeom prst="rect">
            <a:avLst/>
          </a:prstGeom>
          <a:noFill/>
        </p:spPr>
        <p:txBody>
          <a:bodyPr wrap="square" lIns="0" tIns="0" rIns="0" bIns="0" rtlCol="0" anchor="t"/>
          <a:lstStyle/>
          <a:p>
            <a:pPr marL="0" indent="0" algn="l">
              <a:lnSpc>
                <a:spcPts val="1755"/>
              </a:lnSpc>
              <a:buNone/>
            </a:pPr>
            <a:r>
              <a:rPr lang="en-US" sz="1300" b="1" dirty="0">
                <a:solidFill>
                  <a:srgbClr val="1E2B2E"/>
                </a:solidFill>
                <a:latin typeface="Arial" panose="020B0604020202020204" pitchFamily="34" charset="0"/>
                <a:ea typeface="Arial" panose="020B0604020202020204" pitchFamily="34" charset="-122"/>
                <a:cs typeface="Arial" panose="020B0604020202020204" pitchFamily="34" charset="-120"/>
              </a:rPr>
              <a:t>Photos:</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Antoine Giret, Joan Li, Pushpak Dsilva, Julia Zyablova, Tetiana Bykovets (Unsplash); Francesco Ungaro, Ron Lach (Pexels). Free Unsplash and Pexels licences.</a:t>
            </a:r>
            <a:endParaRPr lang="en-US" sz="1300" dirty="0"/>
          </a:p>
        </p:txBody>
      </p:sp>
      <p:sp>
        <p:nvSpPr>
          <p:cNvPr id="10" name="Text 8"/>
          <p:cNvSpPr/>
          <p:nvPr/>
        </p:nvSpPr>
        <p:spPr>
          <a:xfrm>
            <a:off x="812800" y="4322446"/>
            <a:ext cx="10566400" cy="494030"/>
          </a:xfrm>
          <a:prstGeom prst="roundRect">
            <a:avLst>
              <a:gd name="adj" fmla="val 20566"/>
            </a:avLst>
          </a:prstGeom>
          <a:solidFill>
            <a:srgbClr val="E4F1F2"/>
          </a:solidFill>
        </p:spPr>
        <p:txBody>
          <a:bodyPr wrap="square" lIns="148042" tIns="97242" rIns="0" bIns="71842" rtlCol="0" anchor="t"/>
          <a:lstStyle/>
          <a:p>
            <a:pPr marL="0" indent="0" algn="l">
              <a:lnSpc>
                <a:spcPts val="1890"/>
              </a:lnSpc>
              <a:buNone/>
            </a:pPr>
            <a:r>
              <a:rPr lang="en-US" sz="1400" b="1" dirty="0">
                <a:solidFill>
                  <a:srgbClr val="083D4A"/>
                </a:solidFill>
                <a:latin typeface="Arial" panose="020B0604020202020204" pitchFamily="34" charset="0"/>
                <a:ea typeface="Arial" panose="020B0604020202020204" pitchFamily="34" charset="-122"/>
                <a:cs typeface="Arial" panose="020B0604020202020204" pitchFamily="34" charset="-120"/>
              </a:rPr>
              <a:t>Classroom visits and teacher training</a:t>
            </a:r>
            <a:r>
              <a:rPr lang="en-US" sz="1400" dirty="0">
                <a:solidFill>
                  <a:srgbClr val="083D4A"/>
                </a:solidFill>
                <a:latin typeface="Arial" panose="020B0604020202020204" pitchFamily="34" charset="0"/>
                <a:ea typeface="Arial" panose="020B0604020202020204" pitchFamily="34" charset="-122"/>
                <a:cs typeface="Arial" panose="020B0604020202020204" pitchFamily="34" charset="-120"/>
              </a:rPr>
              <a:t> on sustainability and the SDGs: pendo@drpendomaro.com</a:t>
            </a:r>
            <a:endParaRPr lang="en-US" sz="1400" dirty="0"/>
          </a:p>
        </p:txBody>
      </p:sp>
      <p:sp>
        <p:nvSpPr>
          <p:cNvPr id="11" name="Text 9"/>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5C6B6E"/>
                </a:solidFill>
                <a:latin typeface="Arial" panose="020B0604020202020204" pitchFamily="34" charset="0"/>
                <a:ea typeface="Arial" panose="020B0604020202020204" pitchFamily="34" charset="-122"/>
                <a:cs typeface="Arial" panose="020B0604020202020204" pitchFamily="34" charset="-120"/>
              </a:rPr>
              <a:t>© 2026 Dr Pendo Maro · Education series “From chocolate to the ocean” · Lesson 1 of 4 · CC BY-NC 4.0 · Figures checked on 8 October 2026</a:t>
            </a:r>
            <a:endParaRPr lang="en-US" sz="1200" dirty="0"/>
          </a:p>
        </p:txBody>
      </p:sp>
    </p:spTree>
  </p:cSld>
  <p:clrMapOvr>
    <a:masterClrMapping/>
  </p:clrMapOvr>
</p:sld>
</file>

<file path=ppt/theme/theme1.xml><?xml version="1.0" encoding="utf-8"?>
<a:theme xmlns:a="http://schemas.openxmlformats.org/drawingml/2006/main" name="From chocolate to the ocean – Lesson 1">
  <a:themeElements>
    <a:clrScheme name="From chocolate to the ocean – Lesson 1">
      <a:dk1>
        <a:srgbClr val="083D4A"/>
      </a:dk1>
      <a:lt1>
        <a:srgbClr val="F4F8F8"/>
      </a:lt1>
      <a:dk2>
        <a:srgbClr val="20505B"/>
      </a:dk2>
      <a:lt2>
        <a:srgbClr val="B9C9CD"/>
      </a:lt2>
      <a:accent1>
        <a:srgbClr val="0A7E8C"/>
      </a:accent1>
      <a:accent2>
        <a:srgbClr val="E8853A"/>
      </a:accent2>
      <a:accent3>
        <a:srgbClr val="2F6DB5"/>
      </a:accent3>
      <a:accent4>
        <a:srgbClr val="F2C94C"/>
      </a:accent4>
      <a:accent5>
        <a:srgbClr val="1E2B2E"/>
      </a:accent5>
      <a:accent6>
        <a:srgbClr val="CFE3E5"/>
      </a:accent6>
      <a:hlink>
        <a:srgbClr val="0563C1"/>
      </a:hlink>
      <a:folHlink>
        <a:srgbClr val="954F72"/>
      </a:folHlink>
    </a:clrScheme>
    <a:fontScheme name="From chocolate to the ocean – Lesson 1">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rom chocolate to the ocean – Lesson 1">
  <a:themeElements>
    <a:clrScheme name="From chocolate to the ocean – Lesson 1">
      <a:dk1>
        <a:srgbClr val="083D4A"/>
      </a:dk1>
      <a:lt1>
        <a:srgbClr val="F4F8F8"/>
      </a:lt1>
      <a:dk2>
        <a:srgbClr val="20505B"/>
      </a:dk2>
      <a:lt2>
        <a:srgbClr val="B9C9CD"/>
      </a:lt2>
      <a:accent1>
        <a:srgbClr val="0A7E8C"/>
      </a:accent1>
      <a:accent2>
        <a:srgbClr val="E8853A"/>
      </a:accent2>
      <a:accent3>
        <a:srgbClr val="2F6DB5"/>
      </a:accent3>
      <a:accent4>
        <a:srgbClr val="F2C94C"/>
      </a:accent4>
      <a:accent5>
        <a:srgbClr val="1E2B2E"/>
      </a:accent5>
      <a:accent6>
        <a:srgbClr val="CFE3E5"/>
      </a:accent6>
      <a:hlink>
        <a:srgbClr val="0563C1"/>
      </a:hlink>
      <a:folHlink>
        <a:srgbClr val="954F72"/>
      </a:folHlink>
    </a:clrScheme>
    <a:fontScheme name="From chocolate to the ocean – Lesson 1">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3162</Words>
  <Application>WPS Presentation</Application>
  <PresentationFormat>On-screen Show (16:9)</PresentationFormat>
  <Paragraphs>165</Paragraphs>
  <Slides>14</Slides>
  <Notes>14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Arial</vt:lpstr>
      <vt:lpstr>SimSun</vt:lpstr>
      <vt:lpstr>Wingdings</vt:lpstr>
      <vt:lpstr>Arial</vt:lpstr>
      <vt:lpstr>Arial</vt:lpstr>
      <vt:lpstr>Microsoft YaHei</vt:lpstr>
      <vt:lpstr>Arial Unicode MS</vt:lpstr>
      <vt:lpstr>Calibri</vt:lpstr>
      <vt:lpstr>From chocolate to the ocean – Lesson 1</vt:lpstr>
      <vt:lpstr>to the ocean</vt:lpstr>
      <vt:lpstr>Who likes chocolate?</vt:lpstr>
      <vt:lpstr>Watch and write down one question</vt:lpstr>
      <vt:lpstr>Your questions</vt:lpstr>
      <vt:lpstr>The chocolate journey</vt:lpstr>
      <vt:lpstr>Where does our packaging go?</vt:lpstr>
      <vt:lpstr>11 million</vt:lpstr>
      <vt:lpstr>914 species</vt:lpstr>
      <vt:lpstr>PowerPoint 演示文稿</vt:lpstr>
      <vt:lpstr>Our Belgian beaches</vt:lpstr>
      <vt:lpstr>Which bag? Why?</vt:lpstr>
      <vt:lpstr>Choose one thing to try this week</vt:lpstr>
      <vt:lpstr>PowerPoint 演示文稿</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chocolate to the ocean – Lesson 1</dc:title>
  <dc:creator/>
  <cp:lastModifiedBy>pendo</cp:lastModifiedBy>
  <cp:revision>2</cp:revision>
  <dcterms:created xsi:type="dcterms:W3CDTF">2026-10-13T19:38:00Z</dcterms:created>
  <dcterms:modified xsi:type="dcterms:W3CDTF">2026-10-13T19:39:35Z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482E5EEC60DE415AA7F63B9AE3134AF7_13</vt:lpwstr>
  </property>
  <property fmtid="{D5CDD505-2E9C-101B-9397-08002B2CF9AE}" pid="3" name="KSOProductBuildVer">
    <vt:lpwstr>1033-12.1.0.28485</vt:lpwstr>
  </property>
</Properties>
</file>