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slide" Target="slides/slide1.xml"/><Relationship Id="rId4" Type="http://schemas.openxmlformats.org/officeDocument/2006/relationships/notesMaster" Target="notesMasters/notesMaster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Leçon de 50 minutes pour les 10–12 ans (adaptations pour 8–9 ans et 12 ans et plus dans le guide). Notre approche : les élèves parlent plus que l'enseignant. Pas de culpabilité, pas de catastrophisme. À préparer : les emballages apportés par les élèves, quatre poubelles étiquetées, une carte du monde, les cartes « Le voyage du chocolat » (une page par groupe) et les fiches « Mon défi à la maison » (une par élève).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Demander : « Qui aime le chocolat ? D'où vient-il ? Comment arrive-t-il jusqu'ici ? » Faire lever les mains, puis laisser deviner. Montrer les fèves de cacao sur la photo. 2) Montrer la carte du monde. Laisser deviner les pays et le transport (avion, camion, bateau) avant de donner la réponse : le cacao pousse surtout en Côte d'Ivoire et au Ghana, et voyage surtout en bateau, souvent jusqu'au port d'Anvers. 3) Terminer par : « Et le papier du chocolat, où va-t-il ? » Ne pas répondre encore : on y revient à l'étape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Donner la consigne AVANT de lancer : « Pendant que vous regardez, écrivez une question. » 2) Vérifier : « Combien de questions écrivez-vous ? » (Une.) 3) Lancer la vidéo (animation en français, 1 min 29, sous-titrée). Elle dure moins de 2 minutes : on peut la passer deux fois, une fois pour regarder, une fois pour écrire. La regarder avant le cours. Pour une classe en anglais : youtube.com/watch?v=q3c_eIxLADw. Toujours partager le lien, ne pas copier d'extraits. Dans PowerPoint, l'adresse est écrite en entier sur la diapositive pour rester utilisable.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Recueillir les questions et les écrire au tableau en trois colonnes : Le chocolat, Les déchets, L'océan. 2) Ne pas répondre tout de suite. Renvoyer chaque question à la classe : « À votre avis ? Qui peut répondre ? » 3) Guider avec des questions de vérification : « Le cacao pousse-t-il en Belgique ? » (Non.) « Une bouteille jetée en mer disparaît-elle en un an ? » (Non, elle se casse en petits morceaux.) 4) Garder les questions sur les animaux et les coraux pour l'étape 5. Réponses courtes : fiche « Réponses aux questions des élèves » du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Former des groupes de 3–4. 2) Donner la consigne avant de distribuer : « En groupe, remettez les cartes dans l'ordre, de l'arbre à cacao jusqu'à votre bouche. » 3) Vérifier : « Combien de cartes allez-vous recevoir ? » (Huit.) « Vous travaillez seuls ou ensemble ? » (Ensemble.) 4) Distribuer un jeu mélangé par groupe ; environ 4 minutes. 5) Corriger : 1 le cacao pousse sur des arbres, 2 les fèves sont récoltées et séchées, 3 un camion les emmène au port, 4 un grand bateau les transporte en Europe, 5 une usine en fait du chocolat, 6 il est emballé, 7 un camion le livre au magasin, 8 on le mange… et l'emballage ? 6) Deuxième question : « Qu'est-ce que ce voyage laisse derrière lui ? » (Déchets, emballages, fumée des camions et des bateaux.) Le lien : fabriquer et transporter nos objets produit des déchets et des gaz qui réchauffent la planète ; l'océan reçoit nos déchets et une grande partie de cette chaleur.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Laisser les élèves regarder la photo 10 secondes. Demander : « Qu'est-ce que vous voyez ? Où est la mer ? » 2) Puis les trois chiffres, un à la fois : pour chacun, poser la question de la diapositive et laisser les élèves répondre avec leurs mots avant de passer au suivant. Pas plus de trois chiffres.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de la diapositive : « Ce plastique disparaît-il ? » Réponse : non, il se casse en tout petits morceaux (microplastiques). Bonne nouvelle à dire : chaque déchet trié ne finit pas dans la mer. Pour les plus curieux : sans action, ce chiffre pourrait presque tripler d'ici 2040 (même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de la diapositive : « Un animal qui mange du plastique est-il en bonne santé ? » Réponse : non. Puis : « Comment le plastique blesse-t-il les animaux ? » Ils l'avalent (une tortue peut confondre un sac avec une méduse) ou ils s'y emmêlent, par exemple dans des filets de pêche perdus. 914, c'est le nombre d'espèces où on l'a observé ; il y en a sûrement plus. Plus jeunes : passer cette diapositive.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de la diapositive : « Le plastique est-il le seul problème des coraux ? » Réponse : non, la chaleur aussi. Le lien : la fumée des bateaux et des camions contient des gaz qui réchauffent l'air ; l'océan se réchauffe ; les coraux blanchissent et, s'ils restent blancs trop longtemps, ils meurent. L'océan absorbe aussi du CO₂, ce qui rend l'eau plus acide. La pollution locale les affaiblit encore. Plus jeunes : montrer seulement les deux photos et dire : « L'eau est trop chaude, alors le corail tombe malade.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Lors des comptages OSPAR sur les plages belges (2002–2005), environ trois déchets sur quatre étaient en plastique : ce sont les chiffres publiés les plus récents pour la Belgique. Insister sur la bonne nouvelle : chaque déchet trié ou ramassé ne finit pas dans la mer. Terminer : « Alors, que peut-on faire ? On va le découvrir.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Montrer les quatre poubelles et les emballages sur la table. 2) Donner la consigne : « En groupe, prenez chacun deux ou trois emballages et mettez-les dans le bon sac. Soyez prêts à dire pourquoi. » 3) Vérifier : « Vous mettez juste dans un sac, ou vous expliquez aussi pourquoi ? » (On explique pourquoi.) 4) Laisser trier ; n'intervenir qu'en cas de désaccord, et demander d'abord à la classe de trancher. Pièges : papier de chocolat avec alu ou plastique → bleu (papier seul → jaune) ; peau de banane → orange ; pot de yaourt → bleu à Bruxelles. Règles de la Région bruxelloise : à adapter à votre commune et à vérifier avant la leçon.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Dire : « On ne doit pas arrêter le chocolat. On peut choisir. » 2) Distribuer les fiches « Mon défi à la maison ». 3) Donner la consigne : « Cochez un geste que vous allez essayer cette semaine. Un seul. » Vérifier : « Combien de gestes cochez-vous ? » (Un.) 4) Les élèves cochent, écrivent leur nom et emportent la fiche à la maison. Suivi la semaine suivante (5 minutes) : « Qu'avez-vous essayé ? Qu'en a dit votre famille ? » Féliciter chaque essai, même petit.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Conclure sans culpabilité ni catastrophisme. Annoncer la leçon 2 : que se passe-t-il dans l'océan ? La série compte quatre leçons : 1 Du chocolat à l'océan, 2 Que se passe-t-il dans l'océan ?, 3 Nos vagues – une mer, plusieurs messages, 4 Qui agit, et comment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Liens complets dans le guide de l'enseignant, section Références.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083D4A"/>
        </a:solidFill>
        <a:effectLst/>
      </p:bgPr>
    </p:bg>
    <p:spTree>
      <p:nvGrpSpPr>
        <p:cNvPr id="1" name=""/>
        <p:cNvGrpSpPr/>
        <p:nvPr/>
      </p:nvGrpSpPr>
      <p:grpSpPr>
        <a:xfrm>
          <a:off x="0" y="0"/>
          <a:ext cx="0" cy="0"/>
          <a:chOff x="0" y="0"/>
          <a:chExt cx="0" cy="0"/>
        </a:xfrm>
      </p:grpSpPr>
      <p:sp>
        <p:nvSpPr>
          <p:cNvPr id="2" name="Title Placeholder 1"/>
          <p:cNvSpPr/>
          <p:nvPr>
            <p:ph type="title"/>
          </p:nvPr>
        </p:nvSpPr>
        <p:spPr>
          <a:xfrm>
            <a:off x="812800" y="2346325"/>
            <a:ext cx="7950200" cy="1275080"/>
          </a:xfrm>
          <a:prstGeom prst="rect">
            <a:avLst/>
          </a:prstGeom>
          <a:noFill/>
        </p:spPr>
        <p:txBody>
          <a:bodyPr wrap="square" lIns="0" tIns="0" rIns="0" bIns="0" rtlCol="0" anchor="t"/>
          <a:lstStyle>
            <a:lvl1pPr marL="0" indent="0" algn="l">
              <a:lnSpc>
                <a:spcPct val="115000"/>
              </a:lnSpc>
              <a:buNone/>
              <a:defRPr lang="en-US" sz="7400" dirty="0">
                <a:solidFill>
                  <a:srgbClr val="F4F8F8"/>
                </a:solidFill>
                <a:latin typeface="Arial" panose="020B0604020202020204" pitchFamily="34" charset="0"/>
                <a:ea typeface="Arial" panose="020B0604020202020204" pitchFamily="34" charset="-122"/>
                <a:cs typeface="Arial" panose="020B0604020202020204" pitchFamily="34" charset="-120"/>
              </a:defRPr>
            </a:lvl1pPr>
          </a:lstStyle>
          <a:p>
            <a:pPr marL="0" indent="0" algn="l">
              <a:lnSpc>
                <a:spcPct val="115000"/>
              </a:lnSpc>
              <a:buNone/>
            </a:pPr>
            <a:endParaRPr lang="en-US" sz="7400" dirty="0"/>
          </a:p>
        </p:txBody>
      </p:sp>
      <p:sp>
        <p:nvSpPr>
          <p:cNvPr id="3" name="Text Placeholder 2"/>
          <p:cNvSpPr/>
          <p:nvPr>
            <p:ph type="body" idx="101"/>
          </p:nvPr>
        </p:nvSpPr>
        <p:spPr>
          <a:xfrm>
            <a:off x="812800" y="3926205"/>
            <a:ext cx="10566400" cy="2118995"/>
          </a:xfrm>
          <a:prstGeom prst="rect">
            <a:avLst/>
          </a:prstGeom>
          <a:noFill/>
        </p:spPr>
        <p:txBody>
          <a:bodyPr wrap="square" lIns="0" tIns="0" rIns="0" bIns="0" rtlCol="0" anchor="t"/>
          <a:lstStyle>
            <a:lvl1pPr marL="0" indent="0" algn="l">
              <a:lnSpc>
                <a:spcPct val="140000"/>
              </a:lnSpc>
              <a:buNone/>
              <a:defRPr lang="en-US" sz="1600" dirty="0">
                <a:solidFill>
                  <a:srgbClr val="F4F8F8"/>
                </a:solidFill>
                <a:latin typeface="Arial" panose="020B0604020202020204" pitchFamily="34" charset="0"/>
                <a:ea typeface="Arial" panose="020B0604020202020204" pitchFamily="34" charset="-122"/>
                <a:cs typeface="Arial" panose="020B0604020202020204"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83D4A"/>
        </a:solidFill>
        <a:effectLst/>
      </p:bgPr>
    </p:bg>
    <p:spTree>
      <p:nvGrpSpPr>
        <p:cNvPr id="1" name=""/>
        <p:cNvGrpSpPr/>
        <p:nvPr/>
      </p:nvGrpSpPr>
      <p:grpSpPr>
        <a:xfrm>
          <a:off x="0" y="0"/>
          <a:ext cx="0" cy="0"/>
          <a:chOff x="0" y="0"/>
          <a:chExt cx="0" cy="0"/>
        </a:xfrm>
      </p:grpSpPr>
      <p:sp>
        <p:nvSpPr>
          <p:cNvPr id="2" name="Title Placeholder 1"/>
          <p:cNvSpPr/>
          <p:nvPr>
            <p:ph type="title"/>
          </p:nvPr>
        </p:nvSpPr>
        <p:spPr>
          <a:xfrm>
            <a:off x="812800" y="2346325"/>
            <a:ext cx="7950200" cy="1275080"/>
          </a:xfrm>
          <a:prstGeom prst="rect">
            <a:avLst/>
          </a:prstGeom>
          <a:noFill/>
        </p:spPr>
        <p:txBody>
          <a:bodyPr wrap="square" lIns="0" tIns="0" rIns="0" bIns="0" rtlCol="0" anchor="t"/>
          <a:lstStyle>
            <a:lvl1pPr marL="0" indent="0" algn="l">
              <a:lnSpc>
                <a:spcPct val="115000"/>
              </a:lnSpc>
              <a:buNone/>
              <a:defRPr lang="en-US" sz="7400" dirty="0">
                <a:solidFill>
                  <a:srgbClr val="F4F8F8"/>
                </a:solidFill>
                <a:latin typeface="Arial" panose="020B0604020202020204" pitchFamily="34" charset="0"/>
                <a:ea typeface="Arial" panose="020B0604020202020204" pitchFamily="34" charset="-122"/>
                <a:cs typeface="Arial" panose="020B0604020202020204" pitchFamily="34" charset="-120"/>
              </a:defRPr>
            </a:lvl1pPr>
          </a:lstStyle>
          <a:p>
            <a:pPr marL="0" indent="0" algn="l">
              <a:lnSpc>
                <a:spcPct val="115000"/>
              </a:lnSpc>
              <a:buNone/>
            </a:pPr>
            <a:endParaRPr lang="en-US" sz="7400" dirty="0"/>
          </a:p>
        </p:txBody>
      </p:sp>
      <p:sp>
        <p:nvSpPr>
          <p:cNvPr id="3" name="Text Placeholder 2"/>
          <p:cNvSpPr/>
          <p:nvPr>
            <p:ph type="body" idx="101"/>
          </p:nvPr>
        </p:nvSpPr>
        <p:spPr>
          <a:xfrm>
            <a:off x="812800" y="3926205"/>
            <a:ext cx="10566400" cy="2118995"/>
          </a:xfrm>
          <a:prstGeom prst="rect">
            <a:avLst/>
          </a:prstGeom>
          <a:noFill/>
        </p:spPr>
        <p:txBody>
          <a:bodyPr wrap="square" lIns="0" tIns="0" rIns="0" bIns="0" rtlCol="0" anchor="t"/>
          <a:lstStyle>
            <a:lvl1pPr marL="0" indent="0" algn="l">
              <a:lnSpc>
                <a:spcPct val="140000"/>
              </a:lnSpc>
              <a:buNone/>
              <a:defRPr lang="en-US" sz="1600" dirty="0">
                <a:solidFill>
                  <a:srgbClr val="F4F8F8"/>
                </a:solidFill>
                <a:latin typeface="Arial" panose="020B0604020202020204" pitchFamily="34" charset="0"/>
                <a:ea typeface="Arial" panose="020B0604020202020204" pitchFamily="34" charset="-122"/>
                <a:cs typeface="Arial" panose="020B0604020202020204" pitchFamily="34" charset="-120"/>
              </a:defRPr>
            </a:lvl1pPr>
          </a:lstStyle>
          <a:p>
            <a:pPr marL="0" indent="0" algn="l">
              <a:lnSpc>
                <a:spcPct val="140000"/>
              </a:lnSpc>
              <a:buNone/>
            </a:pPr>
            <a:endParaRPr lang="en-US" sz="1600"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 Id="rId4" Type="http://schemas.openxmlformats.org/officeDocument/2006/relationships/slideLayout" Target="../slideLayouts/slideLayout2.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4" Type="http://schemas.openxmlformats.org/officeDocument/2006/relationships/hyperlink" Target="https://www.youtube.com/watch?v=AVDruusefEo"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jpeg"/><Relationship Id="rId3" Type="http://schemas.openxmlformats.org/officeDocument/2006/relationships/slideLayout" Target="../slideLayouts/slideLayout2.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3D4A"/>
        </a:solidFill>
        <a:effectLst/>
      </p:bgPr>
    </p:bg>
    <p:spTree>
      <p:nvGrpSpPr>
        <p:cNvPr id="1" name=""/>
        <p:cNvGrpSpPr/>
        <p:nvPr/>
      </p:nvGrpSpPr>
      <p:grpSpPr>
        <a:xfrm>
          <a:off x="0" y="0"/>
          <a:ext cx="0" cy="0"/>
          <a:chOff x="0" y="0"/>
          <a:chExt cx="0" cy="0"/>
        </a:xfrm>
      </p:grpSpPr>
      <p:sp>
        <p:nvSpPr>
          <p:cNvPr id="2" name="Shape 0"/>
          <p:cNvSpPr/>
          <p:nvPr/>
        </p:nvSpPr>
        <p:spPr>
          <a:xfrm>
            <a:off x="8255000" y="0"/>
            <a:ext cx="3937000" cy="3937000"/>
          </a:xfrm>
          <a:prstGeom prst="rect">
            <a:avLst/>
          </a:prstGeom>
          <a:gradFill rotWithShape="1">
            <a:gsLst>
              <a:gs pos="0">
                <a:srgbClr val="0A7E8C"/>
              </a:gs>
              <a:gs pos="70000">
                <a:srgbClr val="0A7E8C"/>
              </a:gs>
              <a:gs pos="70000">
                <a:srgbClr val="0A7E8C">
                  <a:alpha val="0"/>
                </a:srgbClr>
              </a:gs>
            </a:gsLst>
            <a:path path="circle">
              <a:fillToRect l="100000" b="100000"/>
            </a:path>
          </a:gradFill>
        </p:spPr>
        <p:txBody>
          <a:bodyPr/>
          <a:p/>
        </p:txBody>
      </p:sp>
      <p:sp>
        <p:nvSpPr>
          <p:cNvPr id="3" name="Shape 1"/>
          <p:cNvSpPr/>
          <p:nvPr/>
        </p:nvSpPr>
        <p:spPr>
          <a:xfrm>
            <a:off x="0" y="5207000"/>
            <a:ext cx="1651000" cy="1651000"/>
          </a:xfrm>
          <a:prstGeom prst="rect">
            <a:avLst/>
          </a:prstGeom>
          <a:gradFill rotWithShape="1">
            <a:gsLst>
              <a:gs pos="0">
                <a:srgbClr val="E8853A"/>
              </a:gs>
              <a:gs pos="70000">
                <a:srgbClr val="E8853A"/>
              </a:gs>
              <a:gs pos="70000">
                <a:srgbClr val="E8853A">
                  <a:alpha val="0"/>
                </a:srgbClr>
              </a:gs>
            </a:gsLst>
            <a:path path="circle">
              <a:fillToRect t="100000" r="100000"/>
            </a:path>
          </a:gradFill>
        </p:spPr>
        <p:txBody>
          <a:bodyPr/>
          <a:p/>
        </p:txBody>
      </p:sp>
      <p:sp>
        <p:nvSpPr>
          <p:cNvPr id="4" name="Text 2"/>
          <p:cNvSpPr/>
          <p:nvPr/>
        </p:nvSpPr>
        <p:spPr>
          <a:xfrm>
            <a:off x="812800" y="1866900"/>
            <a:ext cx="10883392"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CFE3E5"/>
                </a:solidFill>
                <a:latin typeface="Arial" panose="020B0604020202020204" pitchFamily="34" charset="0"/>
                <a:ea typeface="Arial" panose="020B0604020202020204" pitchFamily="34" charset="-122"/>
                <a:cs typeface="Arial" panose="020B0604020202020204" pitchFamily="34" charset="-120"/>
              </a:rPr>
              <a:t>ODD 14 · VIE AQUATIQUE</a:t>
            </a:r>
            <a:endParaRPr lang="en-US" sz="1600" dirty="0"/>
          </a:p>
        </p:txBody>
      </p:sp>
      <p:sp>
        <p:nvSpPr>
          <p:cNvPr id="5" name="Text 3"/>
          <p:cNvSpPr/>
          <p:nvPr/>
        </p:nvSpPr>
        <p:spPr>
          <a:xfrm>
            <a:off x="812800" y="2303780"/>
            <a:ext cx="10883392" cy="2032000"/>
          </a:xfrm>
          <a:prstGeom prst="rect">
            <a:avLst/>
          </a:prstGeom>
          <a:noFill/>
        </p:spPr>
        <p:txBody>
          <a:bodyPr wrap="square" lIns="0" tIns="0" rIns="0" bIns="0" rtlCol="0" anchor="t"/>
          <a:lstStyle/>
          <a:p>
            <a:pPr marL="0" indent="0" algn="l">
              <a:lnSpc>
                <a:spcPts val="6300"/>
              </a:lnSpc>
              <a:buNone/>
            </a:pPr>
            <a:r>
              <a:rPr lang="en-US" sz="6000" b="1" i="0" dirty="0">
                <a:solidFill>
                  <a:srgbClr val="F4F8F8"/>
                </a:solidFill>
                <a:latin typeface="Arial" panose="020B0604020202020204" pitchFamily="34" charset="0"/>
                <a:ea typeface="Arial" panose="020B0604020202020204" pitchFamily="34" charset="-122"/>
                <a:cs typeface="Arial" panose="020B0604020202020204" pitchFamily="34" charset="-120"/>
              </a:rPr>
              <a:t>Du chocolat</a:t>
            </a:r>
            <a:endParaRPr lang="en-US" sz="6000" dirty="0"/>
          </a:p>
          <a:p>
            <a:pPr marL="0" indent="0" algn="l">
              <a:lnSpc>
                <a:spcPts val="6300"/>
              </a:lnSpc>
              <a:buNone/>
            </a:pPr>
            <a:r>
              <a:rPr lang="en-US" sz="6000" b="1" i="0" dirty="0">
                <a:solidFill>
                  <a:srgbClr val="F4F8F8"/>
                </a:solidFill>
                <a:latin typeface="Arial" panose="020B0604020202020204" pitchFamily="34" charset="0"/>
                <a:ea typeface="Arial" panose="020B0604020202020204" pitchFamily="34" charset="-122"/>
                <a:cs typeface="Arial" panose="020B0604020202020204" pitchFamily="34" charset="-120"/>
              </a:rPr>
              <a:t>à l'océan</a:t>
            </a:r>
            <a:endParaRPr lang="en-US" sz="6000" dirty="0"/>
          </a:p>
        </p:txBody>
      </p:sp>
      <p:sp>
        <p:nvSpPr>
          <p:cNvPr id="6" name="Text 4"/>
          <p:cNvSpPr/>
          <p:nvPr/>
        </p:nvSpPr>
        <p:spPr>
          <a:xfrm>
            <a:off x="812800" y="4056380"/>
            <a:ext cx="10883392" cy="520700"/>
          </a:xfrm>
          <a:prstGeom prst="rect">
            <a:avLst/>
          </a:prstGeom>
          <a:noFill/>
        </p:spPr>
        <p:txBody>
          <a:bodyPr wrap="square" lIns="0" tIns="0" rIns="0" bIns="0" rtlCol="0" anchor="t"/>
          <a:lstStyle/>
          <a:p>
            <a:pPr marL="0" indent="0" algn="l">
              <a:lnSpc>
                <a:spcPts val="3080"/>
              </a:lnSpc>
              <a:buNone/>
            </a:pPr>
            <a:r>
              <a:rPr lang="en-US" sz="2200" dirty="0">
                <a:solidFill>
                  <a:srgbClr val="CFE3E5"/>
                </a:solidFill>
                <a:latin typeface="Arial" panose="020B0604020202020204" pitchFamily="34" charset="0"/>
                <a:ea typeface="Arial" panose="020B0604020202020204" pitchFamily="34" charset="-122"/>
                <a:cs typeface="Arial" panose="020B0604020202020204" pitchFamily="34" charset="-120"/>
              </a:rPr>
              <a:t>Leçon 1 sur 4</a:t>
            </a:r>
            <a:endParaRPr lang="en-US" sz="2200" dirty="0"/>
          </a:p>
        </p:txBody>
      </p:sp>
      <p:sp>
        <p:nvSpPr>
          <p:cNvPr id="7" name="Text 5"/>
          <p:cNvSpPr/>
          <p:nvPr/>
        </p:nvSpPr>
        <p:spPr>
          <a:xfrm>
            <a:off x="812800" y="4599940"/>
            <a:ext cx="10883392" cy="520700"/>
          </a:xfrm>
          <a:prstGeom prst="rect">
            <a:avLst/>
          </a:prstGeom>
          <a:noFill/>
        </p:spPr>
        <p:txBody>
          <a:bodyPr wrap="square" lIns="0" tIns="0" rIns="0" bIns="0" rtlCol="0" anchor="t"/>
          <a:lstStyle/>
          <a:p>
            <a:pPr marL="0" indent="0" algn="l">
              <a:lnSpc>
                <a:spcPts val="3080"/>
              </a:lnSpc>
              <a:buNone/>
            </a:pPr>
            <a:r>
              <a:rPr lang="en-US" sz="2200" b="1" dirty="0">
                <a:solidFill>
                  <a:srgbClr val="E8853A"/>
                </a:solidFill>
                <a:latin typeface="Arial" panose="020B0604020202020204" pitchFamily="34" charset="0"/>
                <a:ea typeface="Arial" panose="020B0604020202020204" pitchFamily="34" charset="-122"/>
                <a:cs typeface="Arial" panose="020B0604020202020204" pitchFamily="34" charset="-120"/>
              </a:rPr>
              <a:t>avec Dr Pendo Maro</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83D4A"/>
        </a:solidFill>
        <a:effectLst/>
      </p:bgPr>
    </p:bg>
    <p:spTree>
      <p:nvGrpSpPr>
        <p:cNvPr id="1" name=""/>
        <p:cNvGrpSpPr/>
        <p:nvPr/>
      </p:nvGrpSpPr>
      <p:grpSpPr>
        <a:xfrm>
          <a:off x="0" y="0"/>
          <a:ext cx="0" cy="0"/>
          <a:chOff x="0" y="0"/>
          <a:chExt cx="0" cy="0"/>
        </a:xfrm>
      </p:grpSpPr>
      <p:sp>
        <p:nvSpPr>
          <p:cNvPr id="2" name="Shape 0"/>
          <p:cNvSpPr/>
          <p:nvPr/>
        </p:nvSpPr>
        <p:spPr>
          <a:xfrm>
            <a:off x="0" y="5208000"/>
            <a:ext cx="1650000" cy="1650000"/>
          </a:xfrm>
          <a:prstGeom prst="rect">
            <a:avLst/>
          </a:prstGeom>
          <a:gradFill rotWithShape="1">
            <a:gsLst>
              <a:gs pos="0">
                <a:srgbClr val="E8853A"/>
              </a:gs>
              <a:gs pos="70000">
                <a:srgbClr val="E8853A"/>
              </a:gs>
              <a:gs pos="70000">
                <a:srgbClr val="E8853A">
                  <a:alpha val="0"/>
                </a:srgbClr>
              </a:gs>
            </a:gsLst>
            <a:path path="circle">
              <a:fillToRect t="100000" r="100000"/>
            </a:path>
          </a:gradFill>
        </p:spPr>
        <p:txBody>
          <a:bodyPr/>
          <a:p/>
        </p:txBody>
      </p:sp>
      <p:sp>
        <p:nvSpPr>
          <p:cNvPr id="3" name="Text 1"/>
          <p:cNvSpPr/>
          <p:nvPr/>
        </p:nvSpPr>
        <p:spPr>
          <a:xfrm>
            <a:off x="812800" y="1772920"/>
            <a:ext cx="4709160"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E8853A"/>
                </a:solidFill>
                <a:latin typeface="Arial" panose="020B0604020202020204" pitchFamily="34" charset="0"/>
                <a:ea typeface="Arial" panose="020B0604020202020204" pitchFamily="34" charset="-122"/>
                <a:cs typeface="Arial" panose="020B0604020202020204" pitchFamily="34" charset="-120"/>
              </a:rPr>
              <a:t>1 · ACCROCHE · 4 MIN</a:t>
            </a:r>
            <a:endParaRPr lang="en-US" sz="1600" dirty="0"/>
          </a:p>
        </p:txBody>
      </p:sp>
      <p:sp>
        <p:nvSpPr>
          <p:cNvPr id="4" name="Text 2"/>
          <p:cNvSpPr/>
          <p:nvPr/>
        </p:nvSpPr>
        <p:spPr>
          <a:xfrm>
            <a:off x="812800" y="2362200"/>
            <a:ext cx="4709160" cy="1631950"/>
          </a:xfrm>
          <a:prstGeom prst="rect">
            <a:avLst/>
          </a:prstGeom>
          <a:noFill/>
        </p:spPr>
        <p:txBody>
          <a:bodyPr wrap="square" lIns="0" tIns="0" rIns="0" bIns="0" rtlCol="0" anchor="t"/>
          <a:lstStyle/>
          <a:p>
            <a:pPr marL="0" indent="0" algn="l">
              <a:lnSpc>
                <a:spcPts val="5040"/>
              </a:lnSpc>
              <a:buNone/>
            </a:pPr>
            <a:r>
              <a:rPr lang="en-US" sz="4800" b="1" i="0" dirty="0">
                <a:solidFill>
                  <a:srgbClr val="F4F8F8"/>
                </a:solidFill>
                <a:latin typeface="Arial" panose="020B0604020202020204" pitchFamily="34" charset="0"/>
                <a:ea typeface="Arial" panose="020B0604020202020204" pitchFamily="34" charset="-122"/>
                <a:cs typeface="Arial" panose="020B0604020202020204" pitchFamily="34" charset="-120"/>
              </a:rPr>
              <a:t>Qui aime le chocolat ?</a:t>
            </a:r>
            <a:endParaRPr lang="en-US" sz="4800" dirty="0"/>
          </a:p>
        </p:txBody>
      </p:sp>
      <p:sp>
        <p:nvSpPr>
          <p:cNvPr id="5" name="Text 3"/>
          <p:cNvSpPr/>
          <p:nvPr/>
        </p:nvSpPr>
        <p:spPr>
          <a:xfrm>
            <a:off x="812800" y="3947160"/>
            <a:ext cx="4709160" cy="520700"/>
          </a:xfrm>
          <a:prstGeom prst="rect">
            <a:avLst/>
          </a:prstGeom>
          <a:noFill/>
        </p:spPr>
        <p:txBody>
          <a:bodyPr wrap="square" lIns="0" tIns="0" rIns="0" bIns="0" rtlCol="0" anchor="t"/>
          <a:lstStyle/>
          <a:p>
            <a:pPr marL="0" indent="0" algn="l">
              <a:lnSpc>
                <a:spcPts val="3080"/>
              </a:lnSpc>
              <a:buNone/>
            </a:pPr>
            <a:r>
              <a:rPr lang="en-US" sz="2200" dirty="0">
                <a:solidFill>
                  <a:srgbClr val="CFE3E5"/>
                </a:solidFill>
                <a:latin typeface="Arial" panose="020B0604020202020204" pitchFamily="34" charset="0"/>
                <a:ea typeface="Arial" panose="020B0604020202020204" pitchFamily="34" charset="-122"/>
                <a:cs typeface="Arial" panose="020B0604020202020204" pitchFamily="34" charset="-120"/>
              </a:rPr>
              <a:t>D'où vient-il ?</a:t>
            </a:r>
            <a:endParaRPr lang="en-US" sz="2200" dirty="0"/>
          </a:p>
        </p:txBody>
      </p:sp>
      <p:sp>
        <p:nvSpPr>
          <p:cNvPr id="6" name="Text 4"/>
          <p:cNvSpPr/>
          <p:nvPr/>
        </p:nvSpPr>
        <p:spPr>
          <a:xfrm>
            <a:off x="812800" y="4490720"/>
            <a:ext cx="4709160" cy="520700"/>
          </a:xfrm>
          <a:prstGeom prst="rect">
            <a:avLst/>
          </a:prstGeom>
          <a:noFill/>
        </p:spPr>
        <p:txBody>
          <a:bodyPr wrap="square" lIns="0" tIns="0" rIns="0" bIns="0" rtlCol="0" anchor="t"/>
          <a:lstStyle/>
          <a:p>
            <a:pPr marL="0" indent="0" algn="l">
              <a:lnSpc>
                <a:spcPts val="3080"/>
              </a:lnSpc>
              <a:buNone/>
            </a:pPr>
            <a:r>
              <a:rPr lang="en-US" sz="2200" dirty="0">
                <a:solidFill>
                  <a:srgbClr val="CFE3E5"/>
                </a:solidFill>
                <a:latin typeface="Arial" panose="020B0604020202020204" pitchFamily="34" charset="0"/>
                <a:ea typeface="Arial" panose="020B0604020202020204" pitchFamily="34" charset="-122"/>
                <a:cs typeface="Arial" panose="020B0604020202020204" pitchFamily="34" charset="-120"/>
              </a:rPr>
              <a:t>Comment arrive-t-il jusqu'à nous ?</a:t>
            </a:r>
            <a:endParaRPr lang="en-US" sz="2200" dirty="0"/>
          </a:p>
        </p:txBody>
      </p:sp>
      <p:pic>
        <p:nvPicPr>
          <p:cNvPr id="7" name="Image 0" descr="Des brownies au chocolat nappés de chocolat fondu"/>
          <p:cNvPicPr>
            <a:picLocks noChangeAspect="1"/>
          </p:cNvPicPr>
          <p:nvPr/>
        </p:nvPicPr>
        <p:blipFill>
          <a:blip r:embed="rId1"/>
          <a:srcRect l="23228" r="23228"/>
          <a:stretch>
            <a:fillRect/>
          </a:stretch>
        </p:blipFill>
        <p:spPr>
          <a:xfrm>
            <a:off x="5791200" y="863600"/>
            <a:ext cx="1758950" cy="4927600"/>
          </a:xfrm>
          <a:prstGeom prst="roundRect">
            <a:avLst>
              <a:gd name="adj" fmla="val 8664"/>
            </a:avLst>
          </a:prstGeom>
        </p:spPr>
      </p:pic>
      <p:pic>
        <p:nvPicPr>
          <p:cNvPr id="8" name="Image 1" descr="Une pile de morceaux de chocolat aux noisettes"/>
          <p:cNvPicPr>
            <a:picLocks noChangeAspect="1"/>
          </p:cNvPicPr>
          <p:nvPr/>
        </p:nvPicPr>
        <p:blipFill>
          <a:blip r:embed="rId2"/>
          <a:srcRect l="23223" r="23223"/>
          <a:stretch>
            <a:fillRect/>
          </a:stretch>
        </p:blipFill>
        <p:spPr>
          <a:xfrm>
            <a:off x="7704614" y="863600"/>
            <a:ext cx="1758950" cy="4927600"/>
          </a:xfrm>
          <a:prstGeom prst="roundRect">
            <a:avLst>
              <a:gd name="adj" fmla="val 8664"/>
            </a:avLst>
          </a:prstGeom>
        </p:spPr>
      </p:pic>
      <p:pic>
        <p:nvPicPr>
          <p:cNvPr id="9" name="Image 2" descr="Des tablettes de chocolat à côté de fèves de cacao"/>
          <p:cNvPicPr>
            <a:picLocks noChangeAspect="1"/>
          </p:cNvPicPr>
          <p:nvPr/>
        </p:nvPicPr>
        <p:blipFill>
          <a:blip r:embed="rId3"/>
          <a:srcRect l="23223" r="23223"/>
          <a:stretch>
            <a:fillRect/>
          </a:stretch>
        </p:blipFill>
        <p:spPr>
          <a:xfrm>
            <a:off x="9618107" y="863600"/>
            <a:ext cx="1758950" cy="4927600"/>
          </a:xfrm>
          <a:prstGeom prst="roundRect">
            <a:avLst>
              <a:gd name="adj" fmla="val 8664"/>
            </a:avLst>
          </a:prstGeom>
        </p:spPr>
      </p:pic>
      <p:sp>
        <p:nvSpPr>
          <p:cNvPr id="10" name="Text 5"/>
          <p:cNvSpPr/>
          <p:nvPr/>
        </p:nvSpPr>
        <p:spPr>
          <a:xfrm>
            <a:off x="6096000" y="6238241"/>
            <a:ext cx="5441696" cy="298450"/>
          </a:xfrm>
          <a:prstGeom prst="rect">
            <a:avLst/>
          </a:prstGeom>
          <a:noFill/>
        </p:spPr>
        <p:txBody>
          <a:bodyPr wrap="square" lIns="0" tIns="0" rIns="0" bIns="0" rtlCol="0" anchor="t"/>
          <a:lstStyle/>
          <a:p>
            <a:pPr marL="0" indent="0" algn="l">
              <a:lnSpc>
                <a:spcPts val="1680"/>
              </a:lnSpc>
              <a:buNone/>
            </a:pPr>
            <a:r>
              <a:rPr lang="en-US" sz="1200" dirty="0">
                <a:solidFill>
                  <a:srgbClr val="CFE3E5"/>
                </a:solidFill>
                <a:latin typeface="Arial" panose="020B0604020202020204" pitchFamily="34" charset="0"/>
                <a:ea typeface="Arial" panose="020B0604020202020204" pitchFamily="34" charset="-122"/>
                <a:cs typeface="Arial" panose="020B0604020202020204" pitchFamily="34" charset="-120"/>
              </a:rPr>
              <a:t>Photos : Pushpak Dsilva, Julia Zyablova, Tetiana Bykovets / Unsplash</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BFB"/>
        </a:solidFill>
        <a:effectLst/>
      </p:bgPr>
    </p:bg>
    <p:spTree>
      <p:nvGrpSpPr>
        <p:cNvPr id="1" name=""/>
        <p:cNvGrpSpPr/>
        <p:nvPr/>
      </p:nvGrpSpPr>
      <p:grpSpPr>
        <a:xfrm>
          <a:off x="0" y="0"/>
          <a:ext cx="0" cy="0"/>
          <a:chOff x="0" y="0"/>
          <a:chExt cx="0" cy="0"/>
        </a:xfrm>
      </p:grpSpPr>
      <p:sp>
        <p:nvSpPr>
          <p:cNvPr id="2" name="Shape 0"/>
          <p:cNvSpPr/>
          <p:nvPr/>
        </p:nvSpPr>
        <p:spPr>
          <a:xfrm>
            <a:off x="10414000" y="0"/>
            <a:ext cx="1778000" cy="1778000"/>
          </a:xfrm>
          <a:prstGeom prst="rect">
            <a:avLst/>
          </a:prstGeom>
          <a:gradFill rotWithShape="1">
            <a:gsLst>
              <a:gs pos="0">
                <a:srgbClr val="0A7E8C"/>
              </a:gs>
              <a:gs pos="70000">
                <a:srgbClr val="0A7E8C"/>
              </a:gs>
              <a:gs pos="70000">
                <a:srgbClr val="0A7E8C">
                  <a:alpha val="0"/>
                </a:srgbClr>
              </a:gs>
            </a:gsLst>
            <a:path path="circle">
              <a:fillToRect l="100000" b="100000"/>
            </a:path>
          </a:gradFill>
        </p:spPr>
        <p:txBody>
          <a:bodyPr/>
          <a:p/>
        </p:txBody>
      </p:sp>
      <p:sp>
        <p:nvSpPr>
          <p:cNvPr id="3" name="Text 1"/>
          <p:cNvSpPr/>
          <p:nvPr/>
        </p:nvSpPr>
        <p:spPr>
          <a:xfrm>
            <a:off x="812800" y="812800"/>
            <a:ext cx="10883392"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0A7E8C"/>
                </a:solidFill>
                <a:latin typeface="Arial" panose="020B0604020202020204" pitchFamily="34" charset="0"/>
                <a:ea typeface="Arial" panose="020B0604020202020204" pitchFamily="34" charset="-122"/>
                <a:cs typeface="Arial" panose="020B0604020202020204" pitchFamily="34" charset="-120"/>
              </a:rPr>
              <a:t>2 · VIDÉO · 5 MIN</a:t>
            </a:r>
            <a:endParaRPr lang="en-US" sz="1600" dirty="0"/>
          </a:p>
        </p:txBody>
      </p:sp>
      <p:sp>
        <p:nvSpPr>
          <p:cNvPr id="4" name="Text 2"/>
          <p:cNvSpPr/>
          <p:nvPr/>
        </p:nvSpPr>
        <p:spPr>
          <a:xfrm>
            <a:off x="812800" y="1402080"/>
            <a:ext cx="10883392" cy="688975"/>
          </a:xfrm>
          <a:prstGeom prst="rect">
            <a:avLst/>
          </a:prstGeom>
          <a:noFill/>
        </p:spPr>
        <p:txBody>
          <a:bodyPr wrap="square" lIns="0" tIns="0" rIns="0" bIns="0" rtlCol="0" anchor="t"/>
          <a:lstStyle/>
          <a:p>
            <a:pPr marL="0" indent="0" algn="l">
              <a:lnSpc>
                <a:spcPts val="4140"/>
              </a:lnSpc>
              <a:buNone/>
            </a:pPr>
            <a:r>
              <a:rPr lang="en-US" sz="3600" b="1" i="0" dirty="0">
                <a:solidFill>
                  <a:srgbClr val="083D4A"/>
                </a:solidFill>
                <a:latin typeface="Arial" panose="020B0604020202020204" pitchFamily="34" charset="0"/>
                <a:ea typeface="Arial" panose="020B0604020202020204" pitchFamily="34" charset="-122"/>
                <a:cs typeface="Arial" panose="020B0604020202020204" pitchFamily="34" charset="-120"/>
              </a:rPr>
              <a:t>Regardez · Notez une question</a:t>
            </a:r>
            <a:endParaRPr lang="en-US" sz="3600" dirty="0"/>
          </a:p>
        </p:txBody>
      </p:sp>
      <p:sp>
        <p:nvSpPr>
          <p:cNvPr id="5" name="Shape 3">
            <a:hlinkClick r:id="rId4"/>
          </p:cNvPr>
          <p:cNvSpPr/>
          <p:nvPr/>
        </p:nvSpPr>
        <p:spPr>
          <a:xfrm>
            <a:off x="819150" y="2239011"/>
            <a:ext cx="10553700" cy="3799840"/>
          </a:xfrm>
          <a:prstGeom prst="roundRect">
            <a:avLst>
              <a:gd name="adj" fmla="val 3844"/>
            </a:avLst>
          </a:prstGeom>
          <a:solidFill>
            <a:srgbClr val="E4F1F2"/>
          </a:solidFill>
          <a:ln w="12700">
            <a:solidFill>
              <a:srgbClr val="0A7E8C"/>
            </a:solidFill>
            <a:prstDash val="dash"/>
          </a:ln>
        </p:spPr>
        <p:txBody>
          <a:bodyPr/>
          <a:p/>
        </p:txBody>
      </p:sp>
      <p:sp>
        <p:nvSpPr>
          <p:cNvPr id="6" name="Text 4">
            <a:hlinkClick r:id="rId4"/>
          </p:cNvPr>
          <p:cNvSpPr/>
          <p:nvPr/>
        </p:nvSpPr>
        <p:spPr>
          <a:xfrm>
            <a:off x="3096000" y="3707130"/>
            <a:ext cx="6000000" cy="520700"/>
          </a:xfrm>
          <a:prstGeom prst="rect">
            <a:avLst/>
          </a:prstGeom>
          <a:noFill/>
        </p:spPr>
        <p:txBody>
          <a:bodyPr wrap="square" lIns="0" tIns="0" rIns="0" bIns="0" rtlCol="0" anchor="t"/>
          <a:lstStyle/>
          <a:p>
            <a:pPr marL="0" indent="0" algn="ctr">
              <a:lnSpc>
                <a:spcPts val="3080"/>
              </a:lnSpc>
              <a:buNone/>
            </a:pPr>
            <a:r>
              <a:rPr lang="en-US" sz="2200" b="1" dirty="0">
                <a:solidFill>
                  <a:srgbClr val="083D4A"/>
                </a:solidFill>
                <a:latin typeface="Arial" panose="020B0604020202020204" pitchFamily="34" charset="0"/>
                <a:ea typeface="Arial" panose="020B0604020202020204" pitchFamily="34" charset="-122"/>
                <a:cs typeface="Arial" panose="020B0604020202020204" pitchFamily="34" charset="-120"/>
                <a:hlinkClick r:id="rId4"/>
              </a:rPr>
              <a:t>▶  Touchez ici pour lancer la vidéo</a:t>
            </a:r>
            <a:endParaRPr lang="en-US" sz="2200" dirty="0"/>
          </a:p>
        </p:txBody>
      </p:sp>
      <p:sp>
        <p:nvSpPr>
          <p:cNvPr id="7" name="Text 5">
            <a:hlinkClick r:id="rId4"/>
          </p:cNvPr>
          <p:cNvSpPr/>
          <p:nvPr/>
        </p:nvSpPr>
        <p:spPr>
          <a:xfrm>
            <a:off x="4256723" y="4250691"/>
            <a:ext cx="4414171" cy="431800"/>
          </a:xfrm>
          <a:prstGeom prst="rect">
            <a:avLst/>
          </a:prstGeom>
          <a:noFill/>
        </p:spPr>
        <p:txBody>
          <a:bodyPr wrap="square" lIns="0" tIns="0" rIns="0" bIns="0" rtlCol="0" anchor="t"/>
          <a:lstStyle/>
          <a:p>
            <a:pPr marL="0" indent="0" algn="l">
              <a:lnSpc>
                <a:spcPts val="2520"/>
              </a:lnSpc>
              <a:buNone/>
            </a:pPr>
            <a:r>
              <a:rPr lang="en-US" sz="1800" u="sng" dirty="0">
                <a:solidFill>
                  <a:srgbClr val="0A7E8C"/>
                </a:solidFill>
                <a:latin typeface="Arial" panose="020B0604020202020204" pitchFamily="34" charset="0"/>
                <a:ea typeface="Arial" panose="020B0604020202020204" pitchFamily="34" charset="-122"/>
                <a:cs typeface="Arial" panose="020B0604020202020204" pitchFamily="34" charset="-120"/>
                <a:hlinkClick r:id="rId4"/>
              </a:rPr>
              <a:t>youtube.com/watch?v=AVDruusefEo</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BFB"/>
        </a:solidFill>
        <a:effectLst/>
      </p:bgPr>
    </p:bg>
    <p:spTree>
      <p:nvGrpSpPr>
        <p:cNvPr id="1" name=""/>
        <p:cNvGrpSpPr/>
        <p:nvPr/>
      </p:nvGrpSpPr>
      <p:grpSpPr>
        <a:xfrm>
          <a:off x="0" y="0"/>
          <a:ext cx="0" cy="0"/>
          <a:chOff x="0" y="0"/>
          <a:chExt cx="0" cy="0"/>
        </a:xfrm>
      </p:grpSpPr>
      <p:sp>
        <p:nvSpPr>
          <p:cNvPr id="2" name="Shape 0"/>
          <p:cNvSpPr/>
          <p:nvPr/>
        </p:nvSpPr>
        <p:spPr>
          <a:xfrm>
            <a:off x="10414000" y="0"/>
            <a:ext cx="1778000" cy="1778000"/>
          </a:xfrm>
          <a:prstGeom prst="rect">
            <a:avLst/>
          </a:prstGeom>
          <a:gradFill rotWithShape="1">
            <a:gsLst>
              <a:gs pos="0">
                <a:srgbClr val="0A7E8C"/>
              </a:gs>
              <a:gs pos="70000">
                <a:srgbClr val="0A7E8C"/>
              </a:gs>
              <a:gs pos="70000">
                <a:srgbClr val="0A7E8C">
                  <a:alpha val="0"/>
                </a:srgbClr>
              </a:gs>
            </a:gsLst>
            <a:path path="circle">
              <a:fillToRect l="100000" b="100000"/>
            </a:path>
          </a:gradFill>
        </p:spPr>
        <p:txBody>
          <a:bodyPr/>
          <a:p/>
        </p:txBody>
      </p:sp>
      <p:sp>
        <p:nvSpPr>
          <p:cNvPr id="3" name="Text 1"/>
          <p:cNvSpPr/>
          <p:nvPr/>
        </p:nvSpPr>
        <p:spPr>
          <a:xfrm>
            <a:off x="812800" y="812800"/>
            <a:ext cx="10883392"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0A7E8C"/>
                </a:solidFill>
                <a:latin typeface="Arial" panose="020B0604020202020204" pitchFamily="34" charset="0"/>
                <a:ea typeface="Arial" panose="020B0604020202020204" pitchFamily="34" charset="-122"/>
                <a:cs typeface="Arial" panose="020B0604020202020204" pitchFamily="34" charset="-120"/>
              </a:rPr>
              <a:t>3 · NOS QUESTIONS · 8 MIN</a:t>
            </a:r>
            <a:endParaRPr lang="en-US" sz="1600" dirty="0"/>
          </a:p>
        </p:txBody>
      </p:sp>
      <p:sp>
        <p:nvSpPr>
          <p:cNvPr id="4" name="Text 2"/>
          <p:cNvSpPr/>
          <p:nvPr/>
        </p:nvSpPr>
        <p:spPr>
          <a:xfrm>
            <a:off x="812800" y="1402080"/>
            <a:ext cx="10883392" cy="688975"/>
          </a:xfrm>
          <a:prstGeom prst="rect">
            <a:avLst/>
          </a:prstGeom>
          <a:noFill/>
        </p:spPr>
        <p:txBody>
          <a:bodyPr wrap="square" lIns="0" tIns="0" rIns="0" bIns="0" rtlCol="0" anchor="t"/>
          <a:lstStyle/>
          <a:p>
            <a:pPr marL="0" indent="0" algn="l">
              <a:lnSpc>
                <a:spcPts val="4140"/>
              </a:lnSpc>
              <a:buNone/>
            </a:pPr>
            <a:r>
              <a:rPr lang="en-US" sz="3600" b="1" i="0" dirty="0">
                <a:solidFill>
                  <a:srgbClr val="083D4A"/>
                </a:solidFill>
                <a:latin typeface="Arial" panose="020B0604020202020204" pitchFamily="34" charset="0"/>
                <a:ea typeface="Arial" panose="020B0604020202020204" pitchFamily="34" charset="-122"/>
                <a:cs typeface="Arial" panose="020B0604020202020204" pitchFamily="34" charset="-120"/>
              </a:rPr>
              <a:t>Vos questions</a:t>
            </a:r>
            <a:endParaRPr lang="en-US" sz="3600" dirty="0"/>
          </a:p>
        </p:txBody>
      </p:sp>
      <p:sp>
        <p:nvSpPr>
          <p:cNvPr id="5" name="Text 3"/>
          <p:cNvSpPr/>
          <p:nvPr/>
        </p:nvSpPr>
        <p:spPr>
          <a:xfrm>
            <a:off x="812800" y="2232661"/>
            <a:ext cx="3386614" cy="4765675"/>
          </a:xfrm>
          <a:prstGeom prst="roundRect">
            <a:avLst>
              <a:gd name="adj" fmla="val 4500"/>
            </a:avLst>
          </a:prstGeom>
          <a:solidFill>
            <a:srgbClr val="E4F1F2"/>
          </a:solidFill>
        </p:spPr>
        <p:txBody>
          <a:bodyPr wrap="square" lIns="209364" tIns="209364" rIns="123005" bIns="209364" rtlCol="0" anchor="t"/>
          <a:lstStyle/>
          <a:p>
            <a:pPr marL="0" indent="0" algn="l">
              <a:lnSpc>
                <a:spcPts val="2640"/>
              </a:lnSpc>
              <a:buNone/>
            </a:pPr>
            <a:r>
              <a:rPr lang="en-US" sz="2200" b="1" dirty="0">
                <a:solidFill>
                  <a:srgbClr val="083D4A"/>
                </a:solidFill>
                <a:latin typeface="Arial" panose="020B0604020202020204" pitchFamily="34" charset="0"/>
                <a:ea typeface="Arial" panose="020B0604020202020204" pitchFamily="34" charset="-122"/>
                <a:cs typeface="Arial" panose="020B0604020202020204" pitchFamily="34" charset="-120"/>
              </a:rPr>
              <a:t>Le chocolat</a:t>
            </a:r>
            <a:endParaRPr lang="en-US" sz="2200" dirty="0"/>
          </a:p>
        </p:txBody>
      </p:sp>
      <p:sp>
        <p:nvSpPr>
          <p:cNvPr id="6" name="Text 4"/>
          <p:cNvSpPr/>
          <p:nvPr/>
        </p:nvSpPr>
        <p:spPr>
          <a:xfrm>
            <a:off x="4402614" y="2232661"/>
            <a:ext cx="3386693" cy="4765675"/>
          </a:xfrm>
          <a:prstGeom prst="roundRect">
            <a:avLst>
              <a:gd name="adj" fmla="val 4500"/>
            </a:avLst>
          </a:prstGeom>
          <a:solidFill>
            <a:srgbClr val="E4F1F2"/>
          </a:solidFill>
        </p:spPr>
        <p:txBody>
          <a:bodyPr wrap="square" lIns="209364" tIns="209364" rIns="123003" bIns="209364" rtlCol="0" anchor="t"/>
          <a:lstStyle/>
          <a:p>
            <a:pPr marL="0" indent="0" algn="l">
              <a:lnSpc>
                <a:spcPts val="2640"/>
              </a:lnSpc>
              <a:buNone/>
            </a:pPr>
            <a:r>
              <a:rPr lang="en-US" sz="2200" b="1" dirty="0">
                <a:solidFill>
                  <a:srgbClr val="083D4A"/>
                </a:solidFill>
                <a:latin typeface="Arial" panose="020B0604020202020204" pitchFamily="34" charset="0"/>
                <a:ea typeface="Arial" panose="020B0604020202020204" pitchFamily="34" charset="-122"/>
                <a:cs typeface="Arial" panose="020B0604020202020204" pitchFamily="34" charset="-120"/>
              </a:rPr>
              <a:t>Les déchets</a:t>
            </a:r>
            <a:endParaRPr lang="en-US" sz="2200" dirty="0"/>
          </a:p>
        </p:txBody>
      </p:sp>
      <p:sp>
        <p:nvSpPr>
          <p:cNvPr id="7" name="Text 5"/>
          <p:cNvSpPr/>
          <p:nvPr/>
        </p:nvSpPr>
        <p:spPr>
          <a:xfrm>
            <a:off x="7992507" y="2232661"/>
            <a:ext cx="3386693" cy="4765675"/>
          </a:xfrm>
          <a:prstGeom prst="roundRect">
            <a:avLst>
              <a:gd name="adj" fmla="val 4500"/>
            </a:avLst>
          </a:prstGeom>
          <a:solidFill>
            <a:srgbClr val="E4F1F2"/>
          </a:solidFill>
        </p:spPr>
        <p:txBody>
          <a:bodyPr wrap="square" lIns="209364" tIns="209364" rIns="123003" bIns="209364" rtlCol="0" anchor="t"/>
          <a:lstStyle/>
          <a:p>
            <a:pPr marL="0" indent="0" algn="l">
              <a:lnSpc>
                <a:spcPts val="2640"/>
              </a:lnSpc>
              <a:buNone/>
            </a:pPr>
            <a:r>
              <a:rPr lang="en-US" sz="2200" b="1" dirty="0">
                <a:solidFill>
                  <a:srgbClr val="083D4A"/>
                </a:solidFill>
                <a:latin typeface="Arial" panose="020B0604020202020204" pitchFamily="34" charset="0"/>
                <a:ea typeface="Arial" panose="020B0604020202020204" pitchFamily="34" charset="-122"/>
                <a:cs typeface="Arial" panose="020B0604020202020204" pitchFamily="34" charset="-120"/>
              </a:rPr>
              <a:t>L'océan</a:t>
            </a:r>
            <a:endParaRPr lang="en-US" sz="2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BFB"/>
        </a:solidFill>
        <a:effectLst/>
      </p:bgPr>
    </p:bg>
    <p:spTree>
      <p:nvGrpSpPr>
        <p:cNvPr id="1" name=""/>
        <p:cNvGrpSpPr/>
        <p:nvPr/>
      </p:nvGrpSpPr>
      <p:grpSpPr>
        <a:xfrm>
          <a:off x="0" y="0"/>
          <a:ext cx="0" cy="0"/>
          <a:chOff x="0" y="0"/>
          <a:chExt cx="0" cy="0"/>
        </a:xfrm>
      </p:grpSpPr>
      <p:sp>
        <p:nvSpPr>
          <p:cNvPr id="2" name="Shape 0"/>
          <p:cNvSpPr/>
          <p:nvPr/>
        </p:nvSpPr>
        <p:spPr>
          <a:xfrm>
            <a:off x="10414000" y="0"/>
            <a:ext cx="1778000" cy="1778000"/>
          </a:xfrm>
          <a:prstGeom prst="rect">
            <a:avLst/>
          </a:prstGeom>
          <a:gradFill rotWithShape="1">
            <a:gsLst>
              <a:gs pos="0">
                <a:srgbClr val="0A7E8C"/>
              </a:gs>
              <a:gs pos="70000">
                <a:srgbClr val="0A7E8C"/>
              </a:gs>
              <a:gs pos="70000">
                <a:srgbClr val="0A7E8C">
                  <a:alpha val="0"/>
                </a:srgbClr>
              </a:gs>
            </a:gsLst>
            <a:path path="circle">
              <a:fillToRect l="100000" b="100000"/>
            </a:path>
          </a:gradFill>
        </p:spPr>
        <p:txBody>
          <a:bodyPr/>
          <a:p/>
        </p:txBody>
      </p:sp>
      <p:sp>
        <p:nvSpPr>
          <p:cNvPr id="3" name="Text 1"/>
          <p:cNvSpPr/>
          <p:nvPr/>
        </p:nvSpPr>
        <p:spPr>
          <a:xfrm>
            <a:off x="812800" y="812800"/>
            <a:ext cx="10883392"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0A7E8C"/>
                </a:solidFill>
                <a:latin typeface="Arial" panose="020B0604020202020204" pitchFamily="34" charset="0"/>
                <a:ea typeface="Arial" panose="020B0604020202020204" pitchFamily="34" charset="-122"/>
                <a:cs typeface="Arial" panose="020B0604020202020204" pitchFamily="34" charset="-120"/>
              </a:rPr>
              <a:t>4 · LE VOYAGE DU CHOCOLAT · 8 MIN</a:t>
            </a:r>
            <a:endParaRPr lang="en-US" sz="1600" dirty="0"/>
          </a:p>
        </p:txBody>
      </p:sp>
      <p:sp>
        <p:nvSpPr>
          <p:cNvPr id="4" name="Text 2"/>
          <p:cNvSpPr/>
          <p:nvPr/>
        </p:nvSpPr>
        <p:spPr>
          <a:xfrm>
            <a:off x="812800" y="1402082"/>
            <a:ext cx="10883392" cy="688975"/>
          </a:xfrm>
          <a:prstGeom prst="rect">
            <a:avLst/>
          </a:prstGeom>
          <a:noFill/>
        </p:spPr>
        <p:txBody>
          <a:bodyPr wrap="square" lIns="0" tIns="0" rIns="0" bIns="0" rtlCol="0" anchor="t"/>
          <a:lstStyle/>
          <a:p>
            <a:pPr marL="0" indent="0" algn="l">
              <a:lnSpc>
                <a:spcPts val="4140"/>
              </a:lnSpc>
              <a:buNone/>
            </a:pPr>
            <a:r>
              <a:rPr lang="en-US" sz="3600" b="1" i="0" dirty="0">
                <a:solidFill>
                  <a:srgbClr val="083D4A"/>
                </a:solidFill>
                <a:latin typeface="Arial" panose="020B0604020202020204" pitchFamily="34" charset="0"/>
                <a:ea typeface="Arial" panose="020B0604020202020204" pitchFamily="34" charset="-122"/>
                <a:cs typeface="Arial" panose="020B0604020202020204" pitchFamily="34" charset="-120"/>
              </a:rPr>
              <a:t>Le voyage du chocolat</a:t>
            </a:r>
            <a:endParaRPr lang="en-US" sz="3600" dirty="0"/>
          </a:p>
        </p:txBody>
      </p:sp>
      <p:sp>
        <p:nvSpPr>
          <p:cNvPr id="5" name="Shape 3"/>
          <p:cNvSpPr/>
          <p:nvPr/>
        </p:nvSpPr>
        <p:spPr>
          <a:xfrm>
            <a:off x="812800" y="2232661"/>
            <a:ext cx="5181600" cy="3812540"/>
          </a:xfrm>
          <a:prstGeom prst="roundRect">
            <a:avLst>
              <a:gd name="adj" fmla="val 3997"/>
            </a:avLst>
          </a:prstGeom>
          <a:solidFill>
            <a:srgbClr val="E4F1F2"/>
          </a:solidFill>
        </p:spPr>
        <p:txBody>
          <a:bodyPr/>
          <a:p/>
        </p:txBody>
      </p:sp>
      <p:sp>
        <p:nvSpPr>
          <p:cNvPr id="6" name="Text 4"/>
          <p:cNvSpPr/>
          <p:nvPr/>
        </p:nvSpPr>
        <p:spPr>
          <a:xfrm>
            <a:off x="1117600" y="2537461"/>
            <a:ext cx="4709160" cy="831850"/>
          </a:xfrm>
          <a:prstGeom prst="rect">
            <a:avLst/>
          </a:prstGeom>
          <a:noFill/>
        </p:spPr>
        <p:txBody>
          <a:bodyPr wrap="square" lIns="0" tIns="0" rIns="0" bIns="0" rtlCol="0" anchor="t"/>
          <a:lstStyle/>
          <a:p>
            <a:pPr marL="0" indent="0" algn="l">
              <a:lnSpc>
                <a:spcPts val="5040"/>
              </a:lnSpc>
              <a:buNone/>
            </a:pPr>
            <a:r>
              <a:rPr lang="en-US" sz="3600" b="1" dirty="0">
                <a:solidFill>
                  <a:srgbClr val="0A7E8C"/>
                </a:solidFill>
                <a:latin typeface="Arial" panose="020B0604020202020204" pitchFamily="34" charset="0"/>
                <a:ea typeface="Arial" panose="020B0604020202020204" pitchFamily="34" charset="-122"/>
                <a:cs typeface="Arial" panose="020B0604020202020204" pitchFamily="34" charset="-120"/>
              </a:rPr>
              <a:t>1</a:t>
            </a:r>
            <a:endParaRPr lang="en-US" sz="3600" dirty="0"/>
          </a:p>
        </p:txBody>
      </p:sp>
      <p:sp>
        <p:nvSpPr>
          <p:cNvPr id="7" name="Text 5"/>
          <p:cNvSpPr/>
          <p:nvPr/>
        </p:nvSpPr>
        <p:spPr>
          <a:xfrm>
            <a:off x="1117600" y="3329939"/>
            <a:ext cx="4709160" cy="939800"/>
          </a:xfrm>
          <a:prstGeom prst="rect">
            <a:avLst/>
          </a:prstGeom>
          <a:noFill/>
        </p:spPr>
        <p:txBody>
          <a:bodyPr wrap="square" lIns="0" tIns="0" rIns="0" bIns="0" rtlCol="0" anchor="t"/>
          <a:lstStyle/>
          <a:p>
            <a:pPr marL="0" indent="0" algn="l">
              <a:lnSpc>
                <a:spcPts val="2860"/>
              </a:lnSpc>
              <a:buNone/>
            </a:pPr>
            <a:r>
              <a:rPr lang="en-US" sz="2200" dirty="0">
                <a:solidFill>
                  <a:srgbClr val="1E2B2E"/>
                </a:solidFill>
                <a:latin typeface="Arial" panose="020B0604020202020204" pitchFamily="34" charset="0"/>
                <a:ea typeface="Arial" panose="020B0604020202020204" pitchFamily="34" charset="-122"/>
                <a:cs typeface="Arial" panose="020B0604020202020204" pitchFamily="34" charset="-120"/>
              </a:rPr>
              <a:t>En groupes, remettez les 8 cartes dans l'ordre</a:t>
            </a:r>
            <a:endParaRPr lang="en-US" sz="2200" dirty="0"/>
          </a:p>
        </p:txBody>
      </p:sp>
      <p:sp>
        <p:nvSpPr>
          <p:cNvPr id="8" name="Shape 6"/>
          <p:cNvSpPr/>
          <p:nvPr/>
        </p:nvSpPr>
        <p:spPr>
          <a:xfrm>
            <a:off x="6197600" y="2232661"/>
            <a:ext cx="5181600" cy="3812540"/>
          </a:xfrm>
          <a:prstGeom prst="roundRect">
            <a:avLst>
              <a:gd name="adj" fmla="val 3997"/>
            </a:avLst>
          </a:prstGeom>
          <a:solidFill>
            <a:srgbClr val="E4F1F2"/>
          </a:solidFill>
        </p:spPr>
        <p:txBody>
          <a:bodyPr/>
          <a:p/>
        </p:txBody>
      </p:sp>
      <p:sp>
        <p:nvSpPr>
          <p:cNvPr id="9" name="Text 7"/>
          <p:cNvSpPr/>
          <p:nvPr/>
        </p:nvSpPr>
        <p:spPr>
          <a:xfrm>
            <a:off x="6502400" y="2537461"/>
            <a:ext cx="4709160" cy="831850"/>
          </a:xfrm>
          <a:prstGeom prst="rect">
            <a:avLst/>
          </a:prstGeom>
          <a:noFill/>
        </p:spPr>
        <p:txBody>
          <a:bodyPr wrap="square" lIns="0" tIns="0" rIns="0" bIns="0" rtlCol="0" anchor="t"/>
          <a:lstStyle/>
          <a:p>
            <a:pPr marL="0" indent="0" algn="l">
              <a:lnSpc>
                <a:spcPts val="5040"/>
              </a:lnSpc>
              <a:buNone/>
            </a:pPr>
            <a:r>
              <a:rPr lang="en-US" sz="3600" b="1" dirty="0">
                <a:solidFill>
                  <a:srgbClr val="0A7E8C"/>
                </a:solidFill>
                <a:latin typeface="Arial" panose="020B0604020202020204" pitchFamily="34" charset="0"/>
                <a:ea typeface="Arial" panose="020B0604020202020204" pitchFamily="34" charset="-122"/>
                <a:cs typeface="Arial" panose="020B0604020202020204" pitchFamily="34" charset="-120"/>
              </a:rPr>
              <a:t>2</a:t>
            </a:r>
            <a:endParaRPr lang="en-US" sz="3600" dirty="0"/>
          </a:p>
        </p:txBody>
      </p:sp>
      <p:sp>
        <p:nvSpPr>
          <p:cNvPr id="10" name="Text 8"/>
          <p:cNvSpPr/>
          <p:nvPr/>
        </p:nvSpPr>
        <p:spPr>
          <a:xfrm>
            <a:off x="6502400" y="3329939"/>
            <a:ext cx="4709160" cy="939800"/>
          </a:xfrm>
          <a:prstGeom prst="rect">
            <a:avLst/>
          </a:prstGeom>
          <a:noFill/>
        </p:spPr>
        <p:txBody>
          <a:bodyPr wrap="square" lIns="0" tIns="0" rIns="0" bIns="0" rtlCol="0" anchor="t"/>
          <a:lstStyle/>
          <a:p>
            <a:pPr marL="0" indent="0" algn="l">
              <a:lnSpc>
                <a:spcPts val="2860"/>
              </a:lnSpc>
              <a:buNone/>
            </a:pPr>
            <a:r>
              <a:rPr lang="en-US" sz="2200" dirty="0">
                <a:solidFill>
                  <a:srgbClr val="1E2B2E"/>
                </a:solidFill>
                <a:latin typeface="Arial" panose="020B0604020202020204" pitchFamily="34" charset="0"/>
                <a:ea typeface="Arial" panose="020B0604020202020204" pitchFamily="34" charset="-122"/>
                <a:cs typeface="Arial" panose="020B0604020202020204" pitchFamily="34" charset="-120"/>
              </a:rPr>
              <a:t>Qu'est-ce que ce voyage laisse derrière lui ?</a:t>
            </a:r>
            <a:endParaRPr lang="en-US" sz="2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83D4A"/>
        </a:solidFill>
        <a:effectLst/>
      </p:bgPr>
    </p:bg>
    <p:spTree>
      <p:nvGrpSpPr>
        <p:cNvPr id="1" name=""/>
        <p:cNvGrpSpPr/>
        <p:nvPr/>
      </p:nvGrpSpPr>
      <p:grpSpPr>
        <a:xfrm>
          <a:off x="0" y="0"/>
          <a:ext cx="0" cy="0"/>
          <a:chOff x="0" y="0"/>
          <a:chExt cx="0" cy="0"/>
        </a:xfrm>
      </p:grpSpPr>
      <p:sp>
        <p:nvSpPr>
          <p:cNvPr id="2" name="Shape 0"/>
          <p:cNvSpPr/>
          <p:nvPr/>
        </p:nvSpPr>
        <p:spPr>
          <a:xfrm>
            <a:off x="0" y="5208000"/>
            <a:ext cx="1650000" cy="1650000"/>
          </a:xfrm>
          <a:prstGeom prst="rect">
            <a:avLst/>
          </a:prstGeom>
          <a:gradFill rotWithShape="1">
            <a:gsLst>
              <a:gs pos="0">
                <a:srgbClr val="E8853A"/>
              </a:gs>
              <a:gs pos="70000">
                <a:srgbClr val="E8853A"/>
              </a:gs>
              <a:gs pos="70000">
                <a:srgbClr val="E8853A">
                  <a:alpha val="0"/>
                </a:srgbClr>
              </a:gs>
            </a:gsLst>
            <a:path path="circle">
              <a:fillToRect t="100000" r="100000"/>
            </a:path>
          </a:gradFill>
        </p:spPr>
        <p:txBody>
          <a:bodyPr/>
          <a:p/>
        </p:txBody>
      </p:sp>
      <p:sp>
        <p:nvSpPr>
          <p:cNvPr id="3" name="Text 1"/>
          <p:cNvSpPr/>
          <p:nvPr/>
        </p:nvSpPr>
        <p:spPr>
          <a:xfrm>
            <a:off x="5892800" y="6238239"/>
            <a:ext cx="5650992" cy="298450"/>
          </a:xfrm>
          <a:prstGeom prst="rect">
            <a:avLst/>
          </a:prstGeom>
          <a:noFill/>
        </p:spPr>
        <p:txBody>
          <a:bodyPr wrap="square" lIns="0" tIns="0" rIns="0" bIns="0" rtlCol="0" anchor="t"/>
          <a:lstStyle/>
          <a:p>
            <a:pPr marL="0" indent="0" algn="l">
              <a:lnSpc>
                <a:spcPts val="1680"/>
              </a:lnSpc>
              <a:buNone/>
            </a:pPr>
            <a:r>
              <a:rPr lang="en-US" sz="1200" dirty="0">
                <a:solidFill>
                  <a:srgbClr val="CFE3E5"/>
                </a:solidFill>
                <a:latin typeface="Arial" panose="020B0604020202020204" pitchFamily="34" charset="0"/>
                <a:ea typeface="Arial" panose="020B0604020202020204" pitchFamily="34" charset="-122"/>
                <a:cs typeface="Arial" panose="020B0604020202020204" pitchFamily="34" charset="-120"/>
              </a:rPr>
              <a:t>Photo : Antoine Giret / Unsplash</a:t>
            </a:r>
            <a:endParaRPr lang="en-US" sz="1200" dirty="0"/>
          </a:p>
        </p:txBody>
      </p:sp>
      <p:sp>
        <p:nvSpPr>
          <p:cNvPr id="4" name="Text 2"/>
          <p:cNvSpPr/>
          <p:nvPr/>
        </p:nvSpPr>
        <p:spPr>
          <a:xfrm>
            <a:off x="812800" y="2095500"/>
            <a:ext cx="5494020"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E8853A"/>
                </a:solidFill>
                <a:latin typeface="Arial" panose="020B0604020202020204" pitchFamily="34" charset="0"/>
                <a:ea typeface="Arial" panose="020B0604020202020204" pitchFamily="34" charset="-122"/>
                <a:cs typeface="Arial" panose="020B0604020202020204" pitchFamily="34" charset="-120"/>
              </a:rPr>
              <a:t>5 · POURQUOI C'EST IMPORTANT · 7 MIN</a:t>
            </a:r>
            <a:endParaRPr lang="en-US" sz="1600" dirty="0"/>
          </a:p>
        </p:txBody>
      </p:sp>
      <p:sp>
        <p:nvSpPr>
          <p:cNvPr id="5" name="Text 3"/>
          <p:cNvSpPr/>
          <p:nvPr/>
        </p:nvSpPr>
        <p:spPr>
          <a:xfrm>
            <a:off x="812800" y="2633982"/>
            <a:ext cx="5494020" cy="1631950"/>
          </a:xfrm>
          <a:prstGeom prst="rect">
            <a:avLst/>
          </a:prstGeom>
          <a:noFill/>
        </p:spPr>
        <p:txBody>
          <a:bodyPr wrap="square" lIns="0" tIns="0" rIns="0" bIns="0" rtlCol="0" anchor="t"/>
          <a:lstStyle/>
          <a:p>
            <a:pPr marL="0" indent="0" algn="l">
              <a:lnSpc>
                <a:spcPts val="5040"/>
              </a:lnSpc>
              <a:buNone/>
            </a:pPr>
            <a:r>
              <a:rPr lang="en-US" sz="4800" b="1" i="0" dirty="0">
                <a:solidFill>
                  <a:srgbClr val="F4F8F8"/>
                </a:solidFill>
                <a:latin typeface="Arial" panose="020B0604020202020204" pitchFamily="34" charset="0"/>
                <a:ea typeface="Arial" panose="020B0604020202020204" pitchFamily="34" charset="-122"/>
                <a:cs typeface="Arial" panose="020B0604020202020204" pitchFamily="34" charset="-120"/>
              </a:rPr>
              <a:t>Où vont nos emballages ?</a:t>
            </a:r>
            <a:endParaRPr lang="en-US" sz="4800" dirty="0"/>
          </a:p>
        </p:txBody>
      </p:sp>
      <p:sp>
        <p:nvSpPr>
          <p:cNvPr id="6" name="Text 4"/>
          <p:cNvSpPr/>
          <p:nvPr/>
        </p:nvSpPr>
        <p:spPr>
          <a:xfrm>
            <a:off x="812800" y="4168139"/>
            <a:ext cx="5494020" cy="520700"/>
          </a:xfrm>
          <a:prstGeom prst="rect">
            <a:avLst/>
          </a:prstGeom>
          <a:noFill/>
        </p:spPr>
        <p:txBody>
          <a:bodyPr wrap="square" lIns="0" tIns="0" rIns="0" bIns="0" rtlCol="0" anchor="t"/>
          <a:lstStyle/>
          <a:p>
            <a:pPr marL="0" indent="0" algn="l">
              <a:lnSpc>
                <a:spcPts val="3080"/>
              </a:lnSpc>
              <a:buNone/>
            </a:pPr>
            <a:r>
              <a:rPr lang="en-US" sz="2200" dirty="0">
                <a:solidFill>
                  <a:srgbClr val="CFE3E5"/>
                </a:solidFill>
                <a:latin typeface="Arial" panose="020B0604020202020204" pitchFamily="34" charset="0"/>
                <a:ea typeface="Arial" panose="020B0604020202020204" pitchFamily="34" charset="-122"/>
                <a:cs typeface="Arial" panose="020B0604020202020204" pitchFamily="34" charset="-120"/>
              </a:rPr>
              <a:t>Trois chiffres pour comprendre</a:t>
            </a:r>
            <a:endParaRPr lang="en-US" sz="2200" dirty="0"/>
          </a:p>
        </p:txBody>
      </p:sp>
      <p:pic>
        <p:nvPicPr>
          <p:cNvPr id="7" name="Image 0" descr="Une décharge de déchets en plastique et carton au bord de la mer"/>
          <p:cNvPicPr>
            <a:picLocks noChangeAspect="1"/>
          </p:cNvPicPr>
          <p:nvPr/>
        </p:nvPicPr>
        <p:blipFill>
          <a:blip r:embed="rId1"/>
          <a:srcRect l="16790" r="16790"/>
          <a:stretch>
            <a:fillRect/>
          </a:stretch>
        </p:blipFill>
        <p:spPr>
          <a:xfrm>
            <a:off x="6553200" y="914400"/>
            <a:ext cx="4826000" cy="4826000"/>
          </a:xfrm>
          <a:prstGeom prst="roundRect">
            <a:avLst>
              <a:gd name="adj" fmla="val 3158"/>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83D4A"/>
        </a:solidFill>
        <a:effectLst/>
      </p:bgPr>
    </p:bg>
    <p:spTree>
      <p:nvGrpSpPr>
        <p:cNvPr id="1" name=""/>
        <p:cNvGrpSpPr/>
        <p:nvPr/>
      </p:nvGrpSpPr>
      <p:grpSpPr>
        <a:xfrm>
          <a:off x="0" y="0"/>
          <a:ext cx="0" cy="0"/>
          <a:chOff x="0" y="0"/>
          <a:chExt cx="0" cy="0"/>
        </a:xfrm>
      </p:grpSpPr>
      <p:sp>
        <p:nvSpPr>
          <p:cNvPr id="2" name="Shape 0"/>
          <p:cNvSpPr/>
          <p:nvPr/>
        </p:nvSpPr>
        <p:spPr>
          <a:xfrm>
            <a:off x="9906000" y="0"/>
            <a:ext cx="2286000" cy="2286000"/>
          </a:xfrm>
          <a:prstGeom prst="rect">
            <a:avLst/>
          </a:prstGeom>
          <a:gradFill rotWithShape="1">
            <a:gsLst>
              <a:gs pos="0">
                <a:srgbClr val="0A7E8C"/>
              </a:gs>
              <a:gs pos="70000">
                <a:srgbClr val="0A7E8C"/>
              </a:gs>
              <a:gs pos="70000">
                <a:srgbClr val="0A7E8C">
                  <a:alpha val="0"/>
                </a:srgbClr>
              </a:gs>
            </a:gsLst>
            <a:path path="circle">
              <a:fillToRect l="100000" b="100000"/>
            </a:path>
          </a:gradFill>
        </p:spPr>
        <p:txBody>
          <a:bodyPr/>
          <a:p/>
        </p:txBody>
      </p:sp>
      <p:sp>
        <p:nvSpPr>
          <p:cNvPr id="3" name="Text 1"/>
          <p:cNvSpPr/>
          <p:nvPr/>
        </p:nvSpPr>
        <p:spPr>
          <a:xfrm>
            <a:off x="812800" y="1791971"/>
            <a:ext cx="10883392"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CFE3E5"/>
                </a:solidFill>
                <a:latin typeface="Arial" panose="020B0604020202020204" pitchFamily="34" charset="0"/>
                <a:ea typeface="Arial" panose="020B0604020202020204" pitchFamily="34" charset="-122"/>
                <a:cs typeface="Arial" panose="020B0604020202020204" pitchFamily="34" charset="-120"/>
              </a:rPr>
              <a:t>DANS LE MONDE · 1 / 3</a:t>
            </a:r>
            <a:endParaRPr lang="en-US" sz="1600" dirty="0"/>
          </a:p>
        </p:txBody>
      </p:sp>
      <p:sp>
        <p:nvSpPr>
          <p:cNvPr id="4" name="Text 2"/>
          <p:cNvSpPr/>
          <p:nvPr/>
        </p:nvSpPr>
        <p:spPr>
          <a:xfrm>
            <a:off x="812800" y="2330450"/>
            <a:ext cx="10883392" cy="1619250"/>
          </a:xfrm>
          <a:prstGeom prst="rect">
            <a:avLst/>
          </a:prstGeom>
          <a:noFill/>
        </p:spPr>
        <p:txBody>
          <a:bodyPr wrap="square" lIns="0" tIns="0" rIns="0" bIns="0" rtlCol="0" anchor="t"/>
          <a:lstStyle/>
          <a:p>
            <a:pPr marL="0" indent="0" algn="l">
              <a:lnSpc>
                <a:spcPts val="10000"/>
              </a:lnSpc>
              <a:buNone/>
            </a:pPr>
            <a:r>
              <a:rPr lang="en-US" sz="10000" b="1" i="0" dirty="0">
                <a:solidFill>
                  <a:srgbClr val="E8853A"/>
                </a:solidFill>
                <a:latin typeface="Arial" panose="020B0604020202020204" pitchFamily="34" charset="0"/>
                <a:ea typeface="Arial" panose="020B0604020202020204" pitchFamily="34" charset="-122"/>
                <a:cs typeface="Arial" panose="020B0604020202020204" pitchFamily="34" charset="-120"/>
              </a:rPr>
              <a:t>11 millions</a:t>
            </a:r>
            <a:endParaRPr lang="en-US" sz="10000" dirty="0"/>
          </a:p>
        </p:txBody>
      </p:sp>
      <p:sp>
        <p:nvSpPr>
          <p:cNvPr id="5" name="Text 3"/>
          <p:cNvSpPr/>
          <p:nvPr/>
        </p:nvSpPr>
        <p:spPr>
          <a:xfrm>
            <a:off x="812800" y="3854450"/>
            <a:ext cx="10883392" cy="485775"/>
          </a:xfrm>
          <a:prstGeom prst="rect">
            <a:avLst/>
          </a:prstGeom>
          <a:noFill/>
        </p:spPr>
        <p:txBody>
          <a:bodyPr wrap="square" lIns="0" tIns="0" rIns="0" bIns="0" rtlCol="0" anchor="t"/>
          <a:lstStyle/>
          <a:p>
            <a:pPr marL="0" indent="0" algn="l">
              <a:lnSpc>
                <a:spcPts val="2860"/>
              </a:lnSpc>
              <a:buNone/>
            </a:pPr>
            <a:r>
              <a:rPr lang="en-US" sz="2200" dirty="0">
                <a:solidFill>
                  <a:srgbClr val="F4F8F8"/>
                </a:solidFill>
                <a:latin typeface="Arial" panose="020B0604020202020204" pitchFamily="34" charset="0"/>
                <a:ea typeface="Arial" panose="020B0604020202020204" pitchFamily="34" charset="-122"/>
                <a:cs typeface="Arial" panose="020B0604020202020204" pitchFamily="34" charset="-120"/>
              </a:rPr>
              <a:t>de tonnes de plastique arrivent dans l'océan chaque année</a:t>
            </a:r>
            <a:endParaRPr lang="en-US" sz="2200" dirty="0"/>
          </a:p>
        </p:txBody>
      </p:sp>
      <p:sp>
        <p:nvSpPr>
          <p:cNvPr id="6" name="Text 4"/>
          <p:cNvSpPr/>
          <p:nvPr/>
        </p:nvSpPr>
        <p:spPr>
          <a:xfrm>
            <a:off x="812800" y="4471671"/>
            <a:ext cx="10883392" cy="520700"/>
          </a:xfrm>
          <a:prstGeom prst="rect">
            <a:avLst/>
          </a:prstGeom>
          <a:noFill/>
        </p:spPr>
        <p:txBody>
          <a:bodyPr wrap="square" lIns="0" tIns="0" rIns="0" bIns="0" rtlCol="0" anchor="t"/>
          <a:lstStyle/>
          <a:p>
            <a:pPr marL="0" indent="0" algn="l">
              <a:lnSpc>
                <a:spcPts val="3080"/>
              </a:lnSpc>
              <a:buNone/>
            </a:pPr>
            <a:r>
              <a:rPr lang="en-US" sz="2200" b="1" dirty="0">
                <a:solidFill>
                  <a:srgbClr val="CFE3E5"/>
                </a:solidFill>
                <a:latin typeface="Arial" panose="020B0604020202020204" pitchFamily="34" charset="0"/>
                <a:ea typeface="Arial" panose="020B0604020202020204" pitchFamily="34" charset="-122"/>
                <a:cs typeface="Arial" panose="020B0604020202020204" pitchFamily="34" charset="-120"/>
              </a:rPr>
              <a:t>Ce plastique disparaît-il ?</a:t>
            </a:r>
            <a:endParaRPr lang="en-US" sz="2200" dirty="0"/>
          </a:p>
        </p:txBody>
      </p:sp>
      <p:sp>
        <p:nvSpPr>
          <p:cNvPr id="7" name="Text 5"/>
          <p:cNvSpPr/>
          <p:nvPr/>
        </p:nvSpPr>
        <p:spPr>
          <a:xfrm>
            <a:off x="812800" y="6238239"/>
            <a:ext cx="10883392" cy="298450"/>
          </a:xfrm>
          <a:prstGeom prst="rect">
            <a:avLst/>
          </a:prstGeom>
          <a:noFill/>
        </p:spPr>
        <p:txBody>
          <a:bodyPr wrap="square" lIns="0" tIns="0" rIns="0" bIns="0" rtlCol="0" anchor="t"/>
          <a:lstStyle/>
          <a:p>
            <a:pPr marL="0" indent="0" algn="l">
              <a:lnSpc>
                <a:spcPts val="1680"/>
              </a:lnSpc>
              <a:buNone/>
            </a:pPr>
            <a:r>
              <a:rPr lang="en-US" sz="1200" dirty="0">
                <a:solidFill>
                  <a:srgbClr val="CFE3E5"/>
                </a:solidFill>
                <a:latin typeface="Arial" panose="020B0604020202020204" pitchFamily="34" charset="0"/>
                <a:ea typeface="Arial" panose="020B0604020202020204" pitchFamily="34" charset="-122"/>
                <a:cs typeface="Arial" panose="020B0604020202020204" pitchFamily="34" charset="-120"/>
              </a:rPr>
              <a:t>Source : The Pew Charitable Trusts et SYSTEMIQ, Breaking the Plastic Wave, 2020</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83D4A"/>
        </a:solidFill>
        <a:effectLst/>
      </p:bgPr>
    </p:bg>
    <p:spTree>
      <p:nvGrpSpPr>
        <p:cNvPr id="1" name=""/>
        <p:cNvGrpSpPr/>
        <p:nvPr/>
      </p:nvGrpSpPr>
      <p:grpSpPr>
        <a:xfrm>
          <a:off x="0" y="0"/>
          <a:ext cx="0" cy="0"/>
          <a:chOff x="0" y="0"/>
          <a:chExt cx="0" cy="0"/>
        </a:xfrm>
      </p:grpSpPr>
      <p:sp>
        <p:nvSpPr>
          <p:cNvPr id="2" name="Shape 0"/>
          <p:cNvSpPr/>
          <p:nvPr/>
        </p:nvSpPr>
        <p:spPr>
          <a:xfrm>
            <a:off x="9906000" y="0"/>
            <a:ext cx="2286000" cy="2286000"/>
          </a:xfrm>
          <a:prstGeom prst="rect">
            <a:avLst/>
          </a:prstGeom>
          <a:gradFill rotWithShape="1">
            <a:gsLst>
              <a:gs pos="0">
                <a:srgbClr val="0A7E8C"/>
              </a:gs>
              <a:gs pos="70000">
                <a:srgbClr val="0A7E8C"/>
              </a:gs>
              <a:gs pos="70000">
                <a:srgbClr val="0A7E8C">
                  <a:alpha val="0"/>
                </a:srgbClr>
              </a:gs>
            </a:gsLst>
            <a:path path="circle">
              <a:fillToRect l="100000" b="100000"/>
            </a:path>
          </a:gradFill>
        </p:spPr>
        <p:txBody>
          <a:bodyPr/>
          <a:p/>
        </p:txBody>
      </p:sp>
      <p:sp>
        <p:nvSpPr>
          <p:cNvPr id="3" name="Text 1"/>
          <p:cNvSpPr/>
          <p:nvPr/>
        </p:nvSpPr>
        <p:spPr>
          <a:xfrm>
            <a:off x="812800" y="1610361"/>
            <a:ext cx="10883392"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CFE3E5"/>
                </a:solidFill>
                <a:latin typeface="Arial" panose="020B0604020202020204" pitchFamily="34" charset="0"/>
                <a:ea typeface="Arial" panose="020B0604020202020204" pitchFamily="34" charset="-122"/>
                <a:cs typeface="Arial" panose="020B0604020202020204" pitchFamily="34" charset="-120"/>
              </a:rPr>
              <a:t>LES ANIMAUX · 2 / 3</a:t>
            </a:r>
            <a:endParaRPr lang="en-US" sz="1600" dirty="0"/>
          </a:p>
        </p:txBody>
      </p:sp>
      <p:sp>
        <p:nvSpPr>
          <p:cNvPr id="4" name="Text 2"/>
          <p:cNvSpPr/>
          <p:nvPr/>
        </p:nvSpPr>
        <p:spPr>
          <a:xfrm>
            <a:off x="812800" y="2148839"/>
            <a:ext cx="10883392" cy="1619250"/>
          </a:xfrm>
          <a:prstGeom prst="rect">
            <a:avLst/>
          </a:prstGeom>
          <a:noFill/>
        </p:spPr>
        <p:txBody>
          <a:bodyPr wrap="square" lIns="0" tIns="0" rIns="0" bIns="0" rtlCol="0" anchor="t"/>
          <a:lstStyle/>
          <a:p>
            <a:pPr marL="0" indent="0" algn="l">
              <a:lnSpc>
                <a:spcPts val="10000"/>
              </a:lnSpc>
              <a:buNone/>
            </a:pPr>
            <a:r>
              <a:rPr lang="en-US" sz="10000" b="1" i="0" dirty="0">
                <a:solidFill>
                  <a:srgbClr val="E8853A"/>
                </a:solidFill>
                <a:latin typeface="Arial" panose="020B0604020202020204" pitchFamily="34" charset="0"/>
                <a:ea typeface="Arial" panose="020B0604020202020204" pitchFamily="34" charset="-122"/>
                <a:cs typeface="Arial" panose="020B0604020202020204" pitchFamily="34" charset="-120"/>
              </a:rPr>
              <a:t>914 espèces</a:t>
            </a:r>
            <a:endParaRPr lang="en-US" sz="10000" dirty="0"/>
          </a:p>
        </p:txBody>
      </p:sp>
      <p:sp>
        <p:nvSpPr>
          <p:cNvPr id="5" name="Text 3"/>
          <p:cNvSpPr/>
          <p:nvPr/>
        </p:nvSpPr>
        <p:spPr>
          <a:xfrm>
            <a:off x="812800" y="3672839"/>
            <a:ext cx="10883392" cy="939800"/>
          </a:xfrm>
          <a:prstGeom prst="rect">
            <a:avLst/>
          </a:prstGeom>
          <a:noFill/>
        </p:spPr>
        <p:txBody>
          <a:bodyPr wrap="square" lIns="0" tIns="0" rIns="0" bIns="0" rtlCol="0" anchor="t"/>
          <a:lstStyle/>
          <a:p>
            <a:pPr marL="0" indent="0" algn="l">
              <a:lnSpc>
                <a:spcPts val="2860"/>
              </a:lnSpc>
              <a:buNone/>
            </a:pPr>
            <a:r>
              <a:rPr lang="en-US" sz="2200" dirty="0">
                <a:solidFill>
                  <a:srgbClr val="F4F8F8"/>
                </a:solidFill>
                <a:latin typeface="Arial" panose="020B0604020202020204" pitchFamily="34" charset="0"/>
                <a:ea typeface="Arial" panose="020B0604020202020204" pitchFamily="34" charset="-122"/>
                <a:cs typeface="Arial" panose="020B0604020202020204" pitchFamily="34" charset="-120"/>
              </a:rPr>
              <a:t>d'animaux marins avalent du plastique ou s'y emmêlent : tortues, oiseaux, poissons, baleines…</a:t>
            </a:r>
            <a:endParaRPr lang="en-US" sz="2200" dirty="0"/>
          </a:p>
        </p:txBody>
      </p:sp>
      <p:sp>
        <p:nvSpPr>
          <p:cNvPr id="6" name="Text 4"/>
          <p:cNvSpPr/>
          <p:nvPr/>
        </p:nvSpPr>
        <p:spPr>
          <a:xfrm>
            <a:off x="812800" y="4653279"/>
            <a:ext cx="10883392" cy="520700"/>
          </a:xfrm>
          <a:prstGeom prst="rect">
            <a:avLst/>
          </a:prstGeom>
          <a:noFill/>
        </p:spPr>
        <p:txBody>
          <a:bodyPr wrap="square" lIns="0" tIns="0" rIns="0" bIns="0" rtlCol="0" anchor="t"/>
          <a:lstStyle/>
          <a:p>
            <a:pPr marL="0" indent="0" algn="l">
              <a:lnSpc>
                <a:spcPts val="3080"/>
              </a:lnSpc>
              <a:buNone/>
            </a:pPr>
            <a:r>
              <a:rPr lang="en-US" sz="2200" b="1" dirty="0">
                <a:solidFill>
                  <a:srgbClr val="CFE3E5"/>
                </a:solidFill>
                <a:latin typeface="Arial" panose="020B0604020202020204" pitchFamily="34" charset="0"/>
                <a:ea typeface="Arial" panose="020B0604020202020204" pitchFamily="34" charset="-122"/>
                <a:cs typeface="Arial" panose="020B0604020202020204" pitchFamily="34" charset="-120"/>
              </a:rPr>
              <a:t>Un animal qui mange du plastique est-il en bonne santé ?</a:t>
            </a:r>
            <a:endParaRPr lang="en-US" sz="2200" dirty="0"/>
          </a:p>
        </p:txBody>
      </p:sp>
      <p:sp>
        <p:nvSpPr>
          <p:cNvPr id="7" name="Text 5"/>
          <p:cNvSpPr/>
          <p:nvPr/>
        </p:nvSpPr>
        <p:spPr>
          <a:xfrm>
            <a:off x="812800" y="6238242"/>
            <a:ext cx="10883392" cy="298450"/>
          </a:xfrm>
          <a:prstGeom prst="rect">
            <a:avLst/>
          </a:prstGeom>
          <a:noFill/>
        </p:spPr>
        <p:txBody>
          <a:bodyPr wrap="square" lIns="0" tIns="0" rIns="0" bIns="0" rtlCol="0" anchor="t"/>
          <a:lstStyle/>
          <a:p>
            <a:pPr marL="0" indent="0" algn="l">
              <a:lnSpc>
                <a:spcPts val="1680"/>
              </a:lnSpc>
              <a:buNone/>
            </a:pPr>
            <a:r>
              <a:rPr lang="en-US" sz="1200" dirty="0">
                <a:solidFill>
                  <a:srgbClr val="CFE3E5"/>
                </a:solidFill>
                <a:latin typeface="Arial" panose="020B0604020202020204" pitchFamily="34" charset="0"/>
                <a:ea typeface="Arial" panose="020B0604020202020204" pitchFamily="34" charset="-122"/>
                <a:cs typeface="Arial" panose="020B0604020202020204" pitchFamily="34" charset="-120"/>
              </a:rPr>
              <a:t>Source : Kühn et van Franeker, Marine Pollution Bulletin, 2020</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83D4A"/>
        </a:solidFill>
        <a:effectLst/>
      </p:bgPr>
    </p:bg>
    <p:spTree>
      <p:nvGrpSpPr>
        <p:cNvPr id="1" name=""/>
        <p:cNvGrpSpPr/>
        <p:nvPr/>
      </p:nvGrpSpPr>
      <p:grpSpPr>
        <a:xfrm>
          <a:off x="0" y="0"/>
          <a:ext cx="0" cy="0"/>
          <a:chOff x="0" y="0"/>
          <a:chExt cx="0" cy="0"/>
        </a:xfrm>
      </p:grpSpPr>
      <p:sp>
        <p:nvSpPr>
          <p:cNvPr id="2" name="Shape 0"/>
          <p:cNvSpPr/>
          <p:nvPr/>
        </p:nvSpPr>
        <p:spPr>
          <a:xfrm>
            <a:off x="11292000" y="0"/>
            <a:ext cx="900000" cy="900000"/>
          </a:xfrm>
          <a:prstGeom prst="rect">
            <a:avLst/>
          </a:prstGeom>
          <a:gradFill rotWithShape="1">
            <a:gsLst>
              <a:gs pos="0">
                <a:srgbClr val="0A7E8C"/>
              </a:gs>
              <a:gs pos="70000">
                <a:srgbClr val="0A7E8C"/>
              </a:gs>
              <a:gs pos="70000">
                <a:srgbClr val="0A7E8C">
                  <a:alpha val="0"/>
                </a:srgbClr>
              </a:gs>
            </a:gsLst>
            <a:path path="circle">
              <a:fillToRect l="100000" b="100000"/>
            </a:path>
          </a:gradFill>
        </p:spPr>
        <p:txBody>
          <a:bodyPr/>
          <a:p/>
        </p:txBody>
      </p:sp>
      <p:sp>
        <p:nvSpPr>
          <p:cNvPr id="3" name="Text 1"/>
          <p:cNvSpPr/>
          <p:nvPr/>
        </p:nvSpPr>
        <p:spPr>
          <a:xfrm>
            <a:off x="812800" y="1414779"/>
            <a:ext cx="6278880"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CFE3E5"/>
                </a:solidFill>
                <a:latin typeface="Arial" panose="020B0604020202020204" pitchFamily="34" charset="0"/>
                <a:ea typeface="Arial" panose="020B0604020202020204" pitchFamily="34" charset="-122"/>
                <a:cs typeface="Arial" panose="020B0604020202020204" pitchFamily="34" charset="-120"/>
              </a:rPr>
              <a:t>LES CORAUX · 3 / 3</a:t>
            </a:r>
            <a:endParaRPr lang="en-US" sz="1600" dirty="0"/>
          </a:p>
        </p:txBody>
      </p:sp>
      <p:sp>
        <p:nvSpPr>
          <p:cNvPr id="4" name="Text 2"/>
          <p:cNvSpPr/>
          <p:nvPr/>
        </p:nvSpPr>
        <p:spPr>
          <a:xfrm>
            <a:off x="812800" y="1953264"/>
            <a:ext cx="6278880" cy="1619250"/>
          </a:xfrm>
          <a:prstGeom prst="rect">
            <a:avLst/>
          </a:prstGeom>
          <a:noFill/>
        </p:spPr>
        <p:txBody>
          <a:bodyPr wrap="square" lIns="0" tIns="0" rIns="0" bIns="0" rtlCol="0" anchor="t"/>
          <a:lstStyle/>
          <a:p>
            <a:pPr marL="0" indent="0" algn="l">
              <a:lnSpc>
                <a:spcPts val="10000"/>
              </a:lnSpc>
              <a:buNone/>
            </a:pPr>
            <a:r>
              <a:rPr lang="en-US" sz="10000" b="1" dirty="0">
                <a:solidFill>
                  <a:srgbClr val="E8853A"/>
                </a:solidFill>
                <a:latin typeface="Arial" panose="020B0604020202020204" pitchFamily="34" charset="0"/>
                <a:ea typeface="Arial" panose="020B0604020202020204" pitchFamily="34" charset="-122"/>
                <a:cs typeface="Arial" panose="020B0604020202020204" pitchFamily="34" charset="-120"/>
              </a:rPr>
              <a:t>84 %</a:t>
            </a:r>
            <a:endParaRPr lang="en-US" sz="10000" dirty="0"/>
          </a:p>
        </p:txBody>
      </p:sp>
      <p:sp>
        <p:nvSpPr>
          <p:cNvPr id="5" name="Text 3"/>
          <p:cNvSpPr/>
          <p:nvPr/>
        </p:nvSpPr>
        <p:spPr>
          <a:xfrm>
            <a:off x="812800" y="3477264"/>
            <a:ext cx="6278880" cy="939800"/>
          </a:xfrm>
          <a:prstGeom prst="rect">
            <a:avLst/>
          </a:prstGeom>
          <a:noFill/>
        </p:spPr>
        <p:txBody>
          <a:bodyPr wrap="square" lIns="0" tIns="0" rIns="0" bIns="0" rtlCol="0" anchor="t"/>
          <a:lstStyle/>
          <a:p>
            <a:pPr marL="0" indent="0" algn="l">
              <a:lnSpc>
                <a:spcPts val="2860"/>
              </a:lnSpc>
              <a:buNone/>
            </a:pPr>
            <a:r>
              <a:rPr lang="en-US" sz="2200" dirty="0">
                <a:solidFill>
                  <a:srgbClr val="F4F8F8"/>
                </a:solidFill>
                <a:latin typeface="Arial" panose="020B0604020202020204" pitchFamily="34" charset="0"/>
                <a:ea typeface="Arial" panose="020B0604020202020204" pitchFamily="34" charset="-122"/>
                <a:cs typeface="Arial" panose="020B0604020202020204" pitchFamily="34" charset="-120"/>
              </a:rPr>
              <a:t>des récifs coralliens du monde ont subi une eau assez chaude pour les faire blanchir (2023–2025)</a:t>
            </a:r>
            <a:endParaRPr lang="en-US" sz="2200" dirty="0"/>
          </a:p>
        </p:txBody>
      </p:sp>
      <p:sp>
        <p:nvSpPr>
          <p:cNvPr id="6" name="Text 4"/>
          <p:cNvSpPr/>
          <p:nvPr/>
        </p:nvSpPr>
        <p:spPr>
          <a:xfrm>
            <a:off x="812800" y="4457700"/>
            <a:ext cx="6278880" cy="1009650"/>
          </a:xfrm>
          <a:prstGeom prst="rect">
            <a:avLst/>
          </a:prstGeom>
          <a:noFill/>
        </p:spPr>
        <p:txBody>
          <a:bodyPr wrap="square" lIns="0" tIns="0" rIns="0" bIns="0" rtlCol="0" anchor="t"/>
          <a:lstStyle/>
          <a:p>
            <a:pPr marL="0" indent="0" algn="l">
              <a:lnSpc>
                <a:spcPts val="3080"/>
              </a:lnSpc>
              <a:buNone/>
            </a:pPr>
            <a:r>
              <a:rPr lang="en-US" sz="2200" b="1" dirty="0">
                <a:solidFill>
                  <a:srgbClr val="CFE3E5"/>
                </a:solidFill>
                <a:latin typeface="Arial" panose="020B0604020202020204" pitchFamily="34" charset="0"/>
                <a:ea typeface="Arial" panose="020B0604020202020204" pitchFamily="34" charset="-122"/>
                <a:cs typeface="Arial" panose="020B0604020202020204" pitchFamily="34" charset="-120"/>
              </a:rPr>
              <a:t>Le plastique est-il le seul problème des coraux ?</a:t>
            </a:r>
            <a:endParaRPr lang="en-US" sz="2200" dirty="0"/>
          </a:p>
        </p:txBody>
      </p:sp>
      <p:pic>
        <p:nvPicPr>
          <p:cNvPr id="7" name="Image 0" descr="Récif corallien en bonne santé, avec de nombreux poissons orange"/>
          <p:cNvPicPr>
            <a:picLocks noChangeAspect="1"/>
          </p:cNvPicPr>
          <p:nvPr/>
        </p:nvPicPr>
        <p:blipFill>
          <a:blip r:embed="rId1"/>
          <a:srcRect t="32422" b="32422"/>
          <a:stretch>
            <a:fillRect/>
          </a:stretch>
        </p:blipFill>
        <p:spPr>
          <a:xfrm>
            <a:off x="7315200" y="1056642"/>
            <a:ext cx="4064000" cy="1905000"/>
          </a:xfrm>
          <a:prstGeom prst="roundRect">
            <a:avLst>
              <a:gd name="adj" fmla="val 8000"/>
            </a:avLst>
          </a:prstGeom>
        </p:spPr>
      </p:pic>
      <p:sp>
        <p:nvSpPr>
          <p:cNvPr id="8" name="Text 5"/>
          <p:cNvSpPr/>
          <p:nvPr/>
        </p:nvSpPr>
        <p:spPr>
          <a:xfrm>
            <a:off x="7315200" y="3063242"/>
            <a:ext cx="4185920" cy="298450"/>
          </a:xfrm>
          <a:prstGeom prst="rect">
            <a:avLst/>
          </a:prstGeom>
          <a:noFill/>
        </p:spPr>
        <p:txBody>
          <a:bodyPr wrap="square" lIns="0" tIns="0" rIns="0" bIns="0" rtlCol="0" anchor="t"/>
          <a:lstStyle/>
          <a:p>
            <a:pPr marL="0" indent="0" algn="l">
              <a:lnSpc>
                <a:spcPts val="1680"/>
              </a:lnSpc>
              <a:buNone/>
            </a:pPr>
            <a:r>
              <a:rPr lang="en-US" sz="1200" dirty="0">
                <a:solidFill>
                  <a:srgbClr val="CFE3E5"/>
                </a:solidFill>
                <a:latin typeface="Arial" panose="020B0604020202020204" pitchFamily="34" charset="0"/>
                <a:ea typeface="Arial" panose="020B0604020202020204" pitchFamily="34" charset="-122"/>
                <a:cs typeface="Arial" panose="020B0604020202020204" pitchFamily="34" charset="-120"/>
              </a:rPr>
              <a:t>En bonne santé : couleurs et poissons</a:t>
            </a:r>
            <a:endParaRPr lang="en-US" sz="1200" dirty="0"/>
          </a:p>
        </p:txBody>
      </p:sp>
      <p:pic>
        <p:nvPicPr>
          <p:cNvPr id="9" name="Image 1" descr="Récif sous l'eau avec des coraux devenus blancs"/>
          <p:cNvPicPr>
            <a:picLocks noChangeAspect="1"/>
          </p:cNvPicPr>
          <p:nvPr/>
        </p:nvPicPr>
        <p:blipFill>
          <a:blip r:embed="rId2"/>
          <a:srcRect t="18750" b="18750"/>
          <a:stretch>
            <a:fillRect/>
          </a:stretch>
        </p:blipFill>
        <p:spPr>
          <a:xfrm>
            <a:off x="7315200" y="3378200"/>
            <a:ext cx="4064000" cy="1905000"/>
          </a:xfrm>
          <a:prstGeom prst="roundRect">
            <a:avLst>
              <a:gd name="adj" fmla="val 8000"/>
            </a:avLst>
          </a:prstGeom>
        </p:spPr>
      </p:pic>
      <p:sp>
        <p:nvSpPr>
          <p:cNvPr id="10" name="Text 6"/>
          <p:cNvSpPr/>
          <p:nvPr/>
        </p:nvSpPr>
        <p:spPr>
          <a:xfrm>
            <a:off x="7315200" y="5384800"/>
            <a:ext cx="4185920" cy="298450"/>
          </a:xfrm>
          <a:prstGeom prst="rect">
            <a:avLst/>
          </a:prstGeom>
          <a:noFill/>
        </p:spPr>
        <p:txBody>
          <a:bodyPr wrap="square" lIns="0" tIns="0" rIns="0" bIns="0" rtlCol="0" anchor="t"/>
          <a:lstStyle/>
          <a:p>
            <a:pPr marL="0" indent="0" algn="l">
              <a:lnSpc>
                <a:spcPts val="1680"/>
              </a:lnSpc>
              <a:buNone/>
            </a:pPr>
            <a:r>
              <a:rPr lang="en-US" sz="1200" dirty="0">
                <a:solidFill>
                  <a:srgbClr val="CFE3E5"/>
                </a:solidFill>
                <a:latin typeface="Arial" panose="020B0604020202020204" pitchFamily="34" charset="0"/>
                <a:ea typeface="Arial" panose="020B0604020202020204" pitchFamily="34" charset="-122"/>
                <a:cs typeface="Arial" panose="020B0604020202020204" pitchFamily="34" charset="-120"/>
              </a:rPr>
              <a:t>Blanchi : le corail perd ses couleurs</a:t>
            </a:r>
            <a:endParaRPr lang="en-US" sz="1200" dirty="0"/>
          </a:p>
        </p:txBody>
      </p:sp>
      <p:sp>
        <p:nvSpPr>
          <p:cNvPr id="11" name="Text 7"/>
          <p:cNvSpPr/>
          <p:nvPr/>
        </p:nvSpPr>
        <p:spPr>
          <a:xfrm>
            <a:off x="812800" y="6238242"/>
            <a:ext cx="10883392" cy="298450"/>
          </a:xfrm>
          <a:prstGeom prst="rect">
            <a:avLst/>
          </a:prstGeom>
          <a:noFill/>
        </p:spPr>
        <p:txBody>
          <a:bodyPr wrap="square" lIns="0" tIns="0" rIns="0" bIns="0" rtlCol="0" anchor="t"/>
          <a:lstStyle/>
          <a:p>
            <a:pPr marL="0" indent="0" algn="l">
              <a:lnSpc>
                <a:spcPts val="1680"/>
              </a:lnSpc>
              <a:buNone/>
            </a:pPr>
            <a:r>
              <a:rPr lang="en-US" sz="1200" dirty="0">
                <a:solidFill>
                  <a:srgbClr val="CFE3E5"/>
                </a:solidFill>
                <a:latin typeface="Arial" panose="020B0604020202020204" pitchFamily="34" charset="0"/>
                <a:ea typeface="Arial" panose="020B0604020202020204" pitchFamily="34" charset="-122"/>
                <a:cs typeface="Arial" panose="020B0604020202020204" pitchFamily="34" charset="-120"/>
              </a:rPr>
              <a:t>Source : NOAA et ICRI, 2025 · Photos : Francesco Ungaro / Pexels ; Joan Li / Unsplash</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BFB"/>
        </a:solidFill>
        <a:effectLst/>
      </p:bgPr>
    </p:bg>
    <p:spTree>
      <p:nvGrpSpPr>
        <p:cNvPr id="1" name=""/>
        <p:cNvGrpSpPr/>
        <p:nvPr/>
      </p:nvGrpSpPr>
      <p:grpSpPr>
        <a:xfrm>
          <a:off x="0" y="0"/>
          <a:ext cx="0" cy="0"/>
          <a:chOff x="0" y="0"/>
          <a:chExt cx="0" cy="0"/>
        </a:xfrm>
      </p:grpSpPr>
      <p:pic>
        <p:nvPicPr>
          <p:cNvPr id="2" name="Image 0" descr="Deux enfants au bord de l'eau, des bouteilles et gobelets en plastique sur le sable"/>
          <p:cNvPicPr>
            <a:picLocks noChangeAspect="1"/>
          </p:cNvPicPr>
          <p:nvPr/>
        </p:nvPicPr>
        <p:blipFill>
          <a:blip r:embed="rId1"/>
          <a:srcRect t="2866" b="2866"/>
          <a:stretch>
            <a:fillRect/>
          </a:stretch>
        </p:blipFill>
        <p:spPr>
          <a:xfrm>
            <a:off x="812800" y="812800"/>
            <a:ext cx="3556000" cy="5029200"/>
          </a:xfrm>
          <a:prstGeom prst="roundRect">
            <a:avLst>
              <a:gd name="adj" fmla="val 4286"/>
            </a:avLst>
          </a:prstGeom>
        </p:spPr>
      </p:pic>
      <p:sp>
        <p:nvSpPr>
          <p:cNvPr id="3" name="Text 0"/>
          <p:cNvSpPr/>
          <p:nvPr/>
        </p:nvSpPr>
        <p:spPr>
          <a:xfrm>
            <a:off x="4775200" y="812800"/>
            <a:ext cx="6802120"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0A7E8C"/>
                </a:solidFill>
                <a:latin typeface="Arial" panose="020B0604020202020204" pitchFamily="34" charset="0"/>
                <a:ea typeface="Arial" panose="020B0604020202020204" pitchFamily="34" charset="-122"/>
                <a:cs typeface="Arial" panose="020B0604020202020204" pitchFamily="34" charset="-120"/>
              </a:rPr>
              <a:t>ET CHEZ NOUS ?</a:t>
            </a:r>
            <a:endParaRPr lang="en-US" sz="1600" dirty="0"/>
          </a:p>
        </p:txBody>
      </p:sp>
      <p:sp>
        <p:nvSpPr>
          <p:cNvPr id="4" name="Text 1"/>
          <p:cNvSpPr/>
          <p:nvPr/>
        </p:nvSpPr>
        <p:spPr>
          <a:xfrm>
            <a:off x="4775200" y="1300479"/>
            <a:ext cx="6802120" cy="688975"/>
          </a:xfrm>
          <a:prstGeom prst="rect">
            <a:avLst/>
          </a:prstGeom>
          <a:noFill/>
        </p:spPr>
        <p:txBody>
          <a:bodyPr wrap="square" lIns="0" tIns="0" rIns="0" bIns="0" rtlCol="0" anchor="t"/>
          <a:lstStyle/>
          <a:p>
            <a:pPr marL="0" indent="0" algn="l">
              <a:lnSpc>
                <a:spcPts val="4140"/>
              </a:lnSpc>
              <a:buNone/>
            </a:pPr>
            <a:r>
              <a:rPr lang="en-US" sz="3600" b="1" i="0" dirty="0">
                <a:solidFill>
                  <a:srgbClr val="083D4A"/>
                </a:solidFill>
                <a:latin typeface="Arial" panose="020B0604020202020204" pitchFamily="34" charset="0"/>
                <a:ea typeface="Arial" panose="020B0604020202020204" pitchFamily="34" charset="-122"/>
                <a:cs typeface="Arial" panose="020B0604020202020204" pitchFamily="34" charset="-120"/>
              </a:rPr>
              <a:t>Sur nos plages belges</a:t>
            </a:r>
            <a:endParaRPr lang="en-US" sz="3600" dirty="0"/>
          </a:p>
        </p:txBody>
      </p:sp>
      <p:sp>
        <p:nvSpPr>
          <p:cNvPr id="5" name="Shape 2"/>
          <p:cNvSpPr/>
          <p:nvPr/>
        </p:nvSpPr>
        <p:spPr>
          <a:xfrm>
            <a:off x="4775200" y="2029464"/>
            <a:ext cx="6604000" cy="1671320"/>
          </a:xfrm>
          <a:prstGeom prst="roundRect">
            <a:avLst>
              <a:gd name="adj" fmla="val 9119"/>
            </a:avLst>
          </a:prstGeom>
          <a:solidFill>
            <a:srgbClr val="E4F1F2"/>
          </a:solidFill>
        </p:spPr>
        <p:txBody>
          <a:bodyPr/>
          <a:p/>
        </p:txBody>
      </p:sp>
      <p:sp>
        <p:nvSpPr>
          <p:cNvPr id="6" name="Text 3"/>
          <p:cNvSpPr/>
          <p:nvPr/>
        </p:nvSpPr>
        <p:spPr>
          <a:xfrm>
            <a:off x="5029200" y="2283464"/>
            <a:ext cx="6278880" cy="450850"/>
          </a:xfrm>
          <a:prstGeom prst="rect">
            <a:avLst/>
          </a:prstGeom>
          <a:noFill/>
        </p:spPr>
        <p:txBody>
          <a:bodyPr wrap="square" lIns="0" tIns="0" rIns="0" bIns="0" rtlCol="0" anchor="t"/>
          <a:lstStyle/>
          <a:p>
            <a:pPr marL="0" indent="0" algn="l">
              <a:lnSpc>
                <a:spcPts val="2640"/>
              </a:lnSpc>
              <a:buNone/>
            </a:pPr>
            <a:r>
              <a:rPr lang="en-US" sz="2200" b="1" dirty="0">
                <a:solidFill>
                  <a:srgbClr val="083D4A"/>
                </a:solidFill>
                <a:latin typeface="Arial" panose="020B0604020202020204" pitchFamily="34" charset="0"/>
                <a:ea typeface="Arial" panose="020B0604020202020204" pitchFamily="34" charset="-122"/>
                <a:cs typeface="Arial" panose="020B0604020202020204" pitchFamily="34" charset="-120"/>
              </a:rPr>
              <a:t>Ce qu'on trouve</a:t>
            </a:r>
            <a:endParaRPr lang="en-US" sz="2200" dirty="0"/>
          </a:p>
        </p:txBody>
      </p:sp>
      <p:sp>
        <p:nvSpPr>
          <p:cNvPr id="7" name="Text 4"/>
          <p:cNvSpPr/>
          <p:nvPr/>
        </p:nvSpPr>
        <p:spPr>
          <a:xfrm>
            <a:off x="5029200" y="2720342"/>
            <a:ext cx="6278880" cy="939800"/>
          </a:xfrm>
          <a:prstGeom prst="rect">
            <a:avLst/>
          </a:prstGeom>
          <a:noFill/>
        </p:spPr>
        <p:txBody>
          <a:bodyPr wrap="square" lIns="0" tIns="0" rIns="0" bIns="0" rtlCol="0" anchor="t"/>
          <a:lstStyle/>
          <a:p>
            <a:pPr marL="0" indent="0" algn="l">
              <a:lnSpc>
                <a:spcPts val="2860"/>
              </a:lnSpc>
              <a:buNone/>
            </a:pPr>
            <a:r>
              <a:rPr lang="en-US" sz="2200" dirty="0">
                <a:solidFill>
                  <a:srgbClr val="1E2B2E"/>
                </a:solidFill>
                <a:latin typeface="Arial" panose="020B0604020202020204" pitchFamily="34" charset="0"/>
                <a:ea typeface="Arial" panose="020B0604020202020204" pitchFamily="34" charset="-122"/>
                <a:cs typeface="Arial" panose="020B0604020202020204" pitchFamily="34" charset="-120"/>
              </a:rPr>
              <a:t>La plupart des déchets ramassés sont en plastique</a:t>
            </a:r>
            <a:endParaRPr lang="en-US" sz="2200" dirty="0"/>
          </a:p>
        </p:txBody>
      </p:sp>
      <p:sp>
        <p:nvSpPr>
          <p:cNvPr id="8" name="Shape 5"/>
          <p:cNvSpPr/>
          <p:nvPr/>
        </p:nvSpPr>
        <p:spPr>
          <a:xfrm>
            <a:off x="4775200" y="3903979"/>
            <a:ext cx="6604000" cy="1671320"/>
          </a:xfrm>
          <a:prstGeom prst="roundRect">
            <a:avLst>
              <a:gd name="adj" fmla="val 9119"/>
            </a:avLst>
          </a:prstGeom>
          <a:solidFill>
            <a:srgbClr val="083D4A"/>
          </a:solidFill>
        </p:spPr>
        <p:txBody>
          <a:bodyPr/>
          <a:p/>
        </p:txBody>
      </p:sp>
      <p:sp>
        <p:nvSpPr>
          <p:cNvPr id="9" name="Text 6"/>
          <p:cNvSpPr/>
          <p:nvPr/>
        </p:nvSpPr>
        <p:spPr>
          <a:xfrm>
            <a:off x="5029200" y="4157979"/>
            <a:ext cx="6278880" cy="450850"/>
          </a:xfrm>
          <a:prstGeom prst="rect">
            <a:avLst/>
          </a:prstGeom>
          <a:noFill/>
        </p:spPr>
        <p:txBody>
          <a:bodyPr wrap="square" lIns="0" tIns="0" rIns="0" bIns="0" rtlCol="0" anchor="t"/>
          <a:lstStyle/>
          <a:p>
            <a:pPr marL="0" indent="0" algn="l">
              <a:lnSpc>
                <a:spcPts val="2640"/>
              </a:lnSpc>
              <a:buNone/>
            </a:pPr>
            <a:r>
              <a:rPr lang="en-US" sz="2200" b="1" dirty="0">
                <a:solidFill>
                  <a:srgbClr val="E8853A"/>
                </a:solidFill>
                <a:latin typeface="Arial" panose="020B0604020202020204" pitchFamily="34" charset="0"/>
                <a:ea typeface="Arial" panose="020B0604020202020204" pitchFamily="34" charset="-122"/>
                <a:cs typeface="Arial" panose="020B0604020202020204" pitchFamily="34" charset="-120"/>
              </a:rPr>
              <a:t>Bonne nouvelle</a:t>
            </a:r>
            <a:endParaRPr lang="en-US" sz="2200" dirty="0"/>
          </a:p>
        </p:txBody>
      </p:sp>
      <p:sp>
        <p:nvSpPr>
          <p:cNvPr id="10" name="Text 7"/>
          <p:cNvSpPr/>
          <p:nvPr/>
        </p:nvSpPr>
        <p:spPr>
          <a:xfrm>
            <a:off x="5029200" y="4594864"/>
            <a:ext cx="6278880" cy="939800"/>
          </a:xfrm>
          <a:prstGeom prst="rect">
            <a:avLst/>
          </a:prstGeom>
          <a:noFill/>
        </p:spPr>
        <p:txBody>
          <a:bodyPr wrap="square" lIns="0" tIns="0" rIns="0" bIns="0" rtlCol="0" anchor="t"/>
          <a:lstStyle/>
          <a:p>
            <a:pPr marL="0" indent="0" algn="l">
              <a:lnSpc>
                <a:spcPts val="2860"/>
              </a:lnSpc>
              <a:buNone/>
            </a:pPr>
            <a:r>
              <a:rPr lang="en-US" sz="2200" dirty="0">
                <a:solidFill>
                  <a:srgbClr val="F4F8F8"/>
                </a:solidFill>
                <a:latin typeface="Arial" panose="020B0604020202020204" pitchFamily="34" charset="0"/>
                <a:ea typeface="Arial" panose="020B0604020202020204" pitchFamily="34" charset="-122"/>
                <a:cs typeface="Arial" panose="020B0604020202020204" pitchFamily="34" charset="-120"/>
              </a:rPr>
              <a:t>Chaque déchet trié ou ramassé ne finit pas dans la mer</a:t>
            </a:r>
            <a:endParaRPr lang="en-US" sz="2200" dirty="0"/>
          </a:p>
        </p:txBody>
      </p:sp>
      <p:sp>
        <p:nvSpPr>
          <p:cNvPr id="11" name="Text 8"/>
          <p:cNvSpPr/>
          <p:nvPr/>
        </p:nvSpPr>
        <p:spPr>
          <a:xfrm>
            <a:off x="4775200" y="6238242"/>
            <a:ext cx="6802120" cy="298450"/>
          </a:xfrm>
          <a:prstGeom prst="rect">
            <a:avLst/>
          </a:prstGeom>
          <a:noFill/>
        </p:spPr>
        <p:txBody>
          <a:bodyPr wrap="square" lIns="0" tIns="0" rIns="0" bIns="0" rtlCol="0" anchor="t"/>
          <a:lstStyle/>
          <a:p>
            <a:pPr marL="0" indent="0" algn="l">
              <a:lnSpc>
                <a:spcPts val="1680"/>
              </a:lnSpc>
              <a:buNone/>
            </a:pPr>
            <a:r>
              <a:rPr lang="en-US" sz="1200" dirty="0">
                <a:solidFill>
                  <a:srgbClr val="5C6B6E"/>
                </a:solidFill>
                <a:latin typeface="Arial" panose="020B0604020202020204" pitchFamily="34" charset="0"/>
                <a:ea typeface="Arial" panose="020B0604020202020204" pitchFamily="34" charset="-122"/>
                <a:cs typeface="Arial" panose="020B0604020202020204" pitchFamily="34" charset="-120"/>
              </a:rPr>
              <a:t>Source : OSPAR, plages belges, 2002–2005 (VLIZ) · Photo : Ron Lach / Pexels</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BFB"/>
        </a:solidFill>
        <a:effectLst/>
      </p:bgPr>
    </p:bg>
    <p:spTree>
      <p:nvGrpSpPr>
        <p:cNvPr id="1" name=""/>
        <p:cNvGrpSpPr/>
        <p:nvPr/>
      </p:nvGrpSpPr>
      <p:grpSpPr>
        <a:xfrm>
          <a:off x="0" y="0"/>
          <a:ext cx="0" cy="0"/>
          <a:chOff x="0" y="0"/>
          <a:chExt cx="0" cy="0"/>
        </a:xfrm>
      </p:grpSpPr>
      <p:sp>
        <p:nvSpPr>
          <p:cNvPr id="2" name="Shape 0"/>
          <p:cNvSpPr/>
          <p:nvPr/>
        </p:nvSpPr>
        <p:spPr>
          <a:xfrm>
            <a:off x="10414000" y="0"/>
            <a:ext cx="1778000" cy="1778000"/>
          </a:xfrm>
          <a:prstGeom prst="rect">
            <a:avLst/>
          </a:prstGeom>
          <a:gradFill rotWithShape="1">
            <a:gsLst>
              <a:gs pos="0">
                <a:srgbClr val="0A7E8C"/>
              </a:gs>
              <a:gs pos="70000">
                <a:srgbClr val="0A7E8C"/>
              </a:gs>
              <a:gs pos="70000">
                <a:srgbClr val="0A7E8C">
                  <a:alpha val="0"/>
                </a:srgbClr>
              </a:gs>
            </a:gsLst>
            <a:path path="circle">
              <a:fillToRect l="100000" b="100000"/>
            </a:path>
          </a:gradFill>
        </p:spPr>
        <p:txBody>
          <a:bodyPr/>
          <a:p/>
        </p:txBody>
      </p:sp>
      <p:sp>
        <p:nvSpPr>
          <p:cNvPr id="3" name="Text 1"/>
          <p:cNvSpPr/>
          <p:nvPr/>
        </p:nvSpPr>
        <p:spPr>
          <a:xfrm>
            <a:off x="812800" y="812800"/>
            <a:ext cx="10883392"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0A7E8C"/>
                </a:solidFill>
                <a:latin typeface="Arial" panose="020B0604020202020204" pitchFamily="34" charset="0"/>
                <a:ea typeface="Arial" panose="020B0604020202020204" pitchFamily="34" charset="-122"/>
                <a:cs typeface="Arial" panose="020B0604020202020204" pitchFamily="34" charset="-120"/>
              </a:rPr>
              <a:t>6 · ON TRIE ! · 10 MIN</a:t>
            </a:r>
            <a:endParaRPr lang="en-US" sz="1600" dirty="0"/>
          </a:p>
        </p:txBody>
      </p:sp>
      <p:sp>
        <p:nvSpPr>
          <p:cNvPr id="4" name="Text 2"/>
          <p:cNvSpPr/>
          <p:nvPr/>
        </p:nvSpPr>
        <p:spPr>
          <a:xfrm>
            <a:off x="812800" y="1402079"/>
            <a:ext cx="10883392" cy="688975"/>
          </a:xfrm>
          <a:prstGeom prst="rect">
            <a:avLst/>
          </a:prstGeom>
          <a:noFill/>
        </p:spPr>
        <p:txBody>
          <a:bodyPr wrap="square" lIns="0" tIns="0" rIns="0" bIns="0" rtlCol="0" anchor="t"/>
          <a:lstStyle/>
          <a:p>
            <a:pPr marL="0" indent="0" algn="l">
              <a:lnSpc>
                <a:spcPts val="4140"/>
              </a:lnSpc>
              <a:buNone/>
            </a:pPr>
            <a:r>
              <a:rPr lang="en-US" sz="3600" b="1" i="0" dirty="0">
                <a:solidFill>
                  <a:srgbClr val="083D4A"/>
                </a:solidFill>
                <a:latin typeface="Arial" panose="020B0604020202020204" pitchFamily="34" charset="0"/>
                <a:ea typeface="Arial" panose="020B0604020202020204" pitchFamily="34" charset="-122"/>
                <a:cs typeface="Arial" panose="020B0604020202020204" pitchFamily="34" charset="-120"/>
              </a:rPr>
              <a:t>Dans quel sac ? Pourquoi ? (Bruxelles)</a:t>
            </a:r>
            <a:endParaRPr lang="en-US" sz="3600" dirty="0"/>
          </a:p>
        </p:txBody>
      </p:sp>
      <p:sp>
        <p:nvSpPr>
          <p:cNvPr id="5" name="Shape 3"/>
          <p:cNvSpPr/>
          <p:nvPr/>
        </p:nvSpPr>
        <p:spPr>
          <a:xfrm>
            <a:off x="812800" y="2232664"/>
            <a:ext cx="2489200" cy="3812540"/>
          </a:xfrm>
          <a:prstGeom prst="roundRect">
            <a:avLst>
              <a:gd name="adj" fmla="val 6122"/>
            </a:avLst>
          </a:prstGeom>
          <a:solidFill>
            <a:srgbClr val="2F6DB5"/>
          </a:solidFill>
        </p:spPr>
        <p:txBody>
          <a:bodyPr/>
          <a:p/>
        </p:txBody>
      </p:sp>
      <p:sp>
        <p:nvSpPr>
          <p:cNvPr id="6" name="Text 4"/>
          <p:cNvSpPr/>
          <p:nvPr/>
        </p:nvSpPr>
        <p:spPr>
          <a:xfrm>
            <a:off x="1066800" y="2486664"/>
            <a:ext cx="2040636" cy="450850"/>
          </a:xfrm>
          <a:prstGeom prst="rect">
            <a:avLst/>
          </a:prstGeom>
          <a:noFill/>
        </p:spPr>
        <p:txBody>
          <a:bodyPr wrap="square" lIns="0" tIns="0" rIns="0" bIns="0" rtlCol="0" anchor="t"/>
          <a:lstStyle/>
          <a:p>
            <a:pPr marL="0" indent="0" algn="l">
              <a:lnSpc>
                <a:spcPts val="2640"/>
              </a:lnSpc>
              <a:buNone/>
            </a:pPr>
            <a:r>
              <a:rPr lang="en-US" sz="2200" b="1" dirty="0">
                <a:solidFill>
                  <a:srgbClr val="F8FBFB"/>
                </a:solidFill>
                <a:latin typeface="Arial" panose="020B0604020202020204" pitchFamily="34" charset="0"/>
                <a:ea typeface="Arial" panose="020B0604020202020204" pitchFamily="34" charset="-122"/>
                <a:cs typeface="Arial" panose="020B0604020202020204" pitchFamily="34" charset="-120"/>
              </a:rPr>
              <a:t>Bleu</a:t>
            </a:r>
            <a:endParaRPr lang="en-US" sz="2200" dirty="0"/>
          </a:p>
        </p:txBody>
      </p:sp>
      <p:sp>
        <p:nvSpPr>
          <p:cNvPr id="7" name="Text 5"/>
          <p:cNvSpPr/>
          <p:nvPr/>
        </p:nvSpPr>
        <p:spPr>
          <a:xfrm>
            <a:off x="1066800" y="4998721"/>
            <a:ext cx="2040636" cy="1022350"/>
          </a:xfrm>
          <a:prstGeom prst="rect">
            <a:avLst/>
          </a:prstGeom>
          <a:noFill/>
        </p:spPr>
        <p:txBody>
          <a:bodyPr wrap="square" lIns="0" tIns="0" rIns="0" bIns="0" rtlCol="0" anchor="t"/>
          <a:lstStyle/>
          <a:p>
            <a:pPr marL="0" indent="0" algn="l">
              <a:lnSpc>
                <a:spcPts val="2080"/>
              </a:lnSpc>
              <a:buNone/>
            </a:pPr>
            <a:r>
              <a:rPr lang="en-US" sz="1600" dirty="0">
                <a:solidFill>
                  <a:srgbClr val="F8FBFB"/>
                </a:solidFill>
                <a:latin typeface="Arial" panose="020B0604020202020204" pitchFamily="34" charset="0"/>
                <a:ea typeface="Arial" panose="020B0604020202020204" pitchFamily="34" charset="-122"/>
                <a:cs typeface="Arial" panose="020B0604020202020204" pitchFamily="34" charset="-120"/>
              </a:rPr>
              <a:t>Plastiques, métal, cartons à boissons (PMC)</a:t>
            </a:r>
            <a:endParaRPr lang="en-US" sz="1600" dirty="0"/>
          </a:p>
        </p:txBody>
      </p:sp>
      <p:sp>
        <p:nvSpPr>
          <p:cNvPr id="8" name="Shape 6"/>
          <p:cNvSpPr/>
          <p:nvPr/>
        </p:nvSpPr>
        <p:spPr>
          <a:xfrm>
            <a:off x="3505200" y="2232664"/>
            <a:ext cx="2489200" cy="3812540"/>
          </a:xfrm>
          <a:prstGeom prst="roundRect">
            <a:avLst>
              <a:gd name="adj" fmla="val 6122"/>
            </a:avLst>
          </a:prstGeom>
          <a:solidFill>
            <a:srgbClr val="F2C94C"/>
          </a:solidFill>
        </p:spPr>
        <p:txBody>
          <a:bodyPr/>
          <a:p/>
        </p:txBody>
      </p:sp>
      <p:sp>
        <p:nvSpPr>
          <p:cNvPr id="9" name="Text 7"/>
          <p:cNvSpPr/>
          <p:nvPr/>
        </p:nvSpPr>
        <p:spPr>
          <a:xfrm>
            <a:off x="3759200" y="2486664"/>
            <a:ext cx="2040636" cy="450850"/>
          </a:xfrm>
          <a:prstGeom prst="rect">
            <a:avLst/>
          </a:prstGeom>
          <a:noFill/>
        </p:spPr>
        <p:txBody>
          <a:bodyPr wrap="square" lIns="0" tIns="0" rIns="0" bIns="0" rtlCol="0" anchor="t"/>
          <a:lstStyle/>
          <a:p>
            <a:pPr marL="0" indent="0" algn="l">
              <a:lnSpc>
                <a:spcPts val="2640"/>
              </a:lnSpc>
              <a:buNone/>
            </a:pPr>
            <a:r>
              <a:rPr lang="en-US" sz="2200" b="1" dirty="0">
                <a:solidFill>
                  <a:srgbClr val="1E2B2E"/>
                </a:solidFill>
                <a:latin typeface="Arial" panose="020B0604020202020204" pitchFamily="34" charset="0"/>
                <a:ea typeface="Arial" panose="020B0604020202020204" pitchFamily="34" charset="-122"/>
                <a:cs typeface="Arial" panose="020B0604020202020204" pitchFamily="34" charset="-120"/>
              </a:rPr>
              <a:t>Jaune</a:t>
            </a:r>
            <a:endParaRPr lang="en-US" sz="2200" dirty="0"/>
          </a:p>
        </p:txBody>
      </p:sp>
      <p:sp>
        <p:nvSpPr>
          <p:cNvPr id="10" name="Text 8"/>
          <p:cNvSpPr/>
          <p:nvPr/>
        </p:nvSpPr>
        <p:spPr>
          <a:xfrm>
            <a:off x="3759200" y="5527042"/>
            <a:ext cx="2040636" cy="361950"/>
          </a:xfrm>
          <a:prstGeom prst="rect">
            <a:avLst/>
          </a:prstGeom>
          <a:noFill/>
        </p:spPr>
        <p:txBody>
          <a:bodyPr wrap="square" lIns="0" tIns="0" rIns="0" bIns="0" rtlCol="0" anchor="t"/>
          <a:lstStyle/>
          <a:p>
            <a:pPr marL="0" indent="0" algn="l">
              <a:lnSpc>
                <a:spcPts val="2080"/>
              </a:lnSpc>
              <a:buNone/>
            </a:pPr>
            <a:r>
              <a:rPr lang="en-US" sz="1600" dirty="0">
                <a:solidFill>
                  <a:srgbClr val="1E2B2E"/>
                </a:solidFill>
                <a:latin typeface="Arial" panose="020B0604020202020204" pitchFamily="34" charset="0"/>
                <a:ea typeface="Arial" panose="020B0604020202020204" pitchFamily="34" charset="-122"/>
                <a:cs typeface="Arial" panose="020B0604020202020204" pitchFamily="34" charset="-120"/>
              </a:rPr>
              <a:t>Papiers et cartons</a:t>
            </a:r>
            <a:endParaRPr lang="en-US" sz="1600" dirty="0"/>
          </a:p>
        </p:txBody>
      </p:sp>
      <p:sp>
        <p:nvSpPr>
          <p:cNvPr id="11" name="Shape 9"/>
          <p:cNvSpPr/>
          <p:nvPr/>
        </p:nvSpPr>
        <p:spPr>
          <a:xfrm>
            <a:off x="6197600" y="2232664"/>
            <a:ext cx="2489200" cy="3812540"/>
          </a:xfrm>
          <a:prstGeom prst="roundRect">
            <a:avLst>
              <a:gd name="adj" fmla="val 6122"/>
            </a:avLst>
          </a:prstGeom>
          <a:solidFill>
            <a:srgbClr val="E8853A"/>
          </a:solidFill>
        </p:spPr>
        <p:txBody>
          <a:bodyPr/>
          <a:p/>
        </p:txBody>
      </p:sp>
      <p:sp>
        <p:nvSpPr>
          <p:cNvPr id="12" name="Text 10"/>
          <p:cNvSpPr/>
          <p:nvPr/>
        </p:nvSpPr>
        <p:spPr>
          <a:xfrm>
            <a:off x="6451600" y="2486664"/>
            <a:ext cx="2040636" cy="450850"/>
          </a:xfrm>
          <a:prstGeom prst="rect">
            <a:avLst/>
          </a:prstGeom>
          <a:noFill/>
        </p:spPr>
        <p:txBody>
          <a:bodyPr wrap="square" lIns="0" tIns="0" rIns="0" bIns="0" rtlCol="0" anchor="t"/>
          <a:lstStyle/>
          <a:p>
            <a:pPr marL="0" indent="0" algn="l">
              <a:lnSpc>
                <a:spcPts val="2640"/>
              </a:lnSpc>
              <a:buNone/>
            </a:pPr>
            <a:r>
              <a:rPr lang="en-US" sz="2200" b="1" dirty="0">
                <a:solidFill>
                  <a:srgbClr val="1E2B2E"/>
                </a:solidFill>
                <a:latin typeface="Arial" panose="020B0604020202020204" pitchFamily="34" charset="0"/>
                <a:ea typeface="Arial" panose="020B0604020202020204" pitchFamily="34" charset="-122"/>
                <a:cs typeface="Arial" panose="020B0604020202020204" pitchFamily="34" charset="-120"/>
              </a:rPr>
              <a:t>Orange</a:t>
            </a:r>
            <a:endParaRPr lang="en-US" sz="2200" dirty="0"/>
          </a:p>
        </p:txBody>
      </p:sp>
      <p:sp>
        <p:nvSpPr>
          <p:cNvPr id="13" name="Text 11"/>
          <p:cNvSpPr/>
          <p:nvPr/>
        </p:nvSpPr>
        <p:spPr>
          <a:xfrm>
            <a:off x="6451600" y="5527042"/>
            <a:ext cx="2040636" cy="361950"/>
          </a:xfrm>
          <a:prstGeom prst="rect">
            <a:avLst/>
          </a:prstGeom>
          <a:noFill/>
        </p:spPr>
        <p:txBody>
          <a:bodyPr wrap="square" lIns="0" tIns="0" rIns="0" bIns="0" rtlCol="0" anchor="t"/>
          <a:lstStyle/>
          <a:p>
            <a:pPr marL="0" indent="0" algn="l">
              <a:lnSpc>
                <a:spcPts val="2080"/>
              </a:lnSpc>
              <a:buNone/>
            </a:pPr>
            <a:r>
              <a:rPr lang="en-US" sz="1600" dirty="0">
                <a:solidFill>
                  <a:srgbClr val="1E2B2E"/>
                </a:solidFill>
                <a:latin typeface="Arial" panose="020B0604020202020204" pitchFamily="34" charset="0"/>
                <a:ea typeface="Arial" panose="020B0604020202020204" pitchFamily="34" charset="-122"/>
                <a:cs typeface="Arial" panose="020B0604020202020204" pitchFamily="34" charset="-120"/>
              </a:rPr>
              <a:t>Déchets alimentaires</a:t>
            </a:r>
            <a:endParaRPr lang="en-US" sz="1600" dirty="0"/>
          </a:p>
        </p:txBody>
      </p:sp>
      <p:sp>
        <p:nvSpPr>
          <p:cNvPr id="14" name="Shape 12"/>
          <p:cNvSpPr/>
          <p:nvPr/>
        </p:nvSpPr>
        <p:spPr>
          <a:xfrm>
            <a:off x="8899525" y="2242189"/>
            <a:ext cx="2470150" cy="3793490"/>
          </a:xfrm>
          <a:prstGeom prst="roundRect">
            <a:avLst>
              <a:gd name="adj" fmla="val 5784"/>
            </a:avLst>
          </a:prstGeom>
          <a:solidFill>
            <a:srgbClr val="FFFEFC"/>
          </a:solidFill>
          <a:ln w="19050">
            <a:solidFill>
              <a:srgbClr val="5C6B6E"/>
            </a:solidFill>
            <a:prstDash val="solid"/>
          </a:ln>
        </p:spPr>
        <p:txBody>
          <a:bodyPr/>
          <a:p/>
        </p:txBody>
      </p:sp>
      <p:sp>
        <p:nvSpPr>
          <p:cNvPr id="15" name="Text 13"/>
          <p:cNvSpPr/>
          <p:nvPr/>
        </p:nvSpPr>
        <p:spPr>
          <a:xfrm>
            <a:off x="9159240" y="2501900"/>
            <a:ext cx="2009242" cy="450850"/>
          </a:xfrm>
          <a:prstGeom prst="rect">
            <a:avLst/>
          </a:prstGeom>
          <a:noFill/>
        </p:spPr>
        <p:txBody>
          <a:bodyPr wrap="square" lIns="0" tIns="0" rIns="0" bIns="0" rtlCol="0" anchor="t"/>
          <a:lstStyle/>
          <a:p>
            <a:pPr marL="0" indent="0" algn="l">
              <a:lnSpc>
                <a:spcPts val="2640"/>
              </a:lnSpc>
              <a:buNone/>
            </a:pPr>
            <a:r>
              <a:rPr lang="en-US" sz="2200" b="1" dirty="0">
                <a:solidFill>
                  <a:srgbClr val="1E2B2E"/>
                </a:solidFill>
                <a:latin typeface="Arial" panose="020B0604020202020204" pitchFamily="34" charset="0"/>
                <a:ea typeface="Arial" panose="020B0604020202020204" pitchFamily="34" charset="-122"/>
                <a:cs typeface="Arial" panose="020B0604020202020204" pitchFamily="34" charset="-120"/>
              </a:rPr>
              <a:t>Blanc</a:t>
            </a:r>
            <a:endParaRPr lang="en-US" sz="2200" dirty="0"/>
          </a:p>
        </p:txBody>
      </p:sp>
      <p:sp>
        <p:nvSpPr>
          <p:cNvPr id="16" name="Text 14"/>
          <p:cNvSpPr/>
          <p:nvPr/>
        </p:nvSpPr>
        <p:spPr>
          <a:xfrm>
            <a:off x="9159240" y="5511800"/>
            <a:ext cx="2009242" cy="361950"/>
          </a:xfrm>
          <a:prstGeom prst="rect">
            <a:avLst/>
          </a:prstGeom>
          <a:noFill/>
        </p:spPr>
        <p:txBody>
          <a:bodyPr wrap="square" lIns="0" tIns="0" rIns="0" bIns="0" rtlCol="0" anchor="t"/>
          <a:lstStyle/>
          <a:p>
            <a:pPr marL="0" indent="0" algn="l">
              <a:lnSpc>
                <a:spcPts val="2080"/>
              </a:lnSpc>
              <a:buNone/>
            </a:pPr>
            <a:r>
              <a:rPr lang="en-US" sz="1600" dirty="0">
                <a:solidFill>
                  <a:srgbClr val="1E2B2E"/>
                </a:solidFill>
                <a:latin typeface="Arial" panose="020B0604020202020204" pitchFamily="34" charset="0"/>
                <a:ea typeface="Arial" panose="020B0604020202020204" pitchFamily="34" charset="-122"/>
                <a:cs typeface="Arial" panose="020B0604020202020204" pitchFamily="34" charset="-120"/>
              </a:rPr>
              <a:t>Tout le reste</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BFB"/>
        </a:solidFill>
        <a:effectLst/>
      </p:bgPr>
    </p:bg>
    <p:spTree>
      <p:nvGrpSpPr>
        <p:cNvPr id="1" name=""/>
        <p:cNvGrpSpPr/>
        <p:nvPr/>
      </p:nvGrpSpPr>
      <p:grpSpPr>
        <a:xfrm>
          <a:off x="0" y="0"/>
          <a:ext cx="0" cy="0"/>
          <a:chOff x="0" y="0"/>
          <a:chExt cx="0" cy="0"/>
        </a:xfrm>
      </p:grpSpPr>
      <p:sp>
        <p:nvSpPr>
          <p:cNvPr id="2" name="Shape 0"/>
          <p:cNvSpPr/>
          <p:nvPr/>
        </p:nvSpPr>
        <p:spPr>
          <a:xfrm>
            <a:off x="10414000" y="0"/>
            <a:ext cx="1778000" cy="1778000"/>
          </a:xfrm>
          <a:prstGeom prst="rect">
            <a:avLst/>
          </a:prstGeom>
          <a:gradFill rotWithShape="1">
            <a:gsLst>
              <a:gs pos="0">
                <a:srgbClr val="0A7E8C"/>
              </a:gs>
              <a:gs pos="70000">
                <a:srgbClr val="0A7E8C"/>
              </a:gs>
              <a:gs pos="70000">
                <a:srgbClr val="0A7E8C">
                  <a:alpha val="0"/>
                </a:srgbClr>
              </a:gs>
            </a:gsLst>
            <a:path path="circle">
              <a:fillToRect l="100000" b="100000"/>
            </a:path>
          </a:gradFill>
        </p:spPr>
        <p:txBody>
          <a:bodyPr/>
          <a:p/>
        </p:txBody>
      </p:sp>
      <p:sp>
        <p:nvSpPr>
          <p:cNvPr id="3" name="Text 1"/>
          <p:cNvSpPr/>
          <p:nvPr/>
        </p:nvSpPr>
        <p:spPr>
          <a:xfrm>
            <a:off x="812800" y="812800"/>
            <a:ext cx="10883392" cy="387350"/>
          </a:xfrm>
          <a:prstGeom prst="rect">
            <a:avLst/>
          </a:prstGeom>
          <a:noFill/>
        </p:spPr>
        <p:txBody>
          <a:bodyPr wrap="square" lIns="0" tIns="0" rIns="0" bIns="0" rtlCol="0" anchor="t"/>
          <a:lstStyle/>
          <a:p>
            <a:pPr marL="0" indent="0" algn="l">
              <a:lnSpc>
                <a:spcPts val="2240"/>
              </a:lnSpc>
              <a:buNone/>
            </a:pPr>
            <a:r>
              <a:rPr lang="en-US" sz="1600" b="1" kern="0" spc="200" dirty="0">
                <a:solidFill>
                  <a:srgbClr val="0A7E8C"/>
                </a:solidFill>
                <a:latin typeface="Arial" panose="020B0604020202020204" pitchFamily="34" charset="0"/>
                <a:ea typeface="Arial" panose="020B0604020202020204" pitchFamily="34" charset="-122"/>
                <a:cs typeface="Arial" panose="020B0604020202020204" pitchFamily="34" charset="-120"/>
              </a:rPr>
              <a:t>7 · MON DÉFI · 8 MIN</a:t>
            </a:r>
            <a:endParaRPr lang="en-US" sz="1600" dirty="0"/>
          </a:p>
        </p:txBody>
      </p:sp>
      <p:sp>
        <p:nvSpPr>
          <p:cNvPr id="4" name="Text 2"/>
          <p:cNvSpPr/>
          <p:nvPr/>
        </p:nvSpPr>
        <p:spPr>
          <a:xfrm>
            <a:off x="812800" y="1351279"/>
            <a:ext cx="10883392" cy="688975"/>
          </a:xfrm>
          <a:prstGeom prst="rect">
            <a:avLst/>
          </a:prstGeom>
          <a:noFill/>
        </p:spPr>
        <p:txBody>
          <a:bodyPr wrap="square" lIns="0" tIns="0" rIns="0" bIns="0" rtlCol="0" anchor="t"/>
          <a:lstStyle/>
          <a:p>
            <a:pPr marL="0" indent="0" algn="l">
              <a:lnSpc>
                <a:spcPts val="4140"/>
              </a:lnSpc>
              <a:buNone/>
            </a:pPr>
            <a:r>
              <a:rPr lang="en-US" sz="3600" b="1" i="0" dirty="0">
                <a:solidFill>
                  <a:srgbClr val="083D4A"/>
                </a:solidFill>
                <a:latin typeface="Arial" panose="020B0604020202020204" pitchFamily="34" charset="0"/>
                <a:ea typeface="Arial" panose="020B0604020202020204" pitchFamily="34" charset="-122"/>
                <a:cs typeface="Arial" panose="020B0604020202020204" pitchFamily="34" charset="-120"/>
              </a:rPr>
              <a:t>Choisissez </a:t>
            </a:r>
            <a:r>
              <a:rPr lang="en-US" sz="3600" b="1" i="0" dirty="0">
                <a:solidFill>
                  <a:srgbClr val="E8853A"/>
                </a:solidFill>
                <a:latin typeface="Arial" panose="020B0604020202020204" pitchFamily="34" charset="0"/>
                <a:ea typeface="Arial" panose="020B0604020202020204" pitchFamily="34" charset="-122"/>
                <a:cs typeface="Arial" panose="020B0604020202020204" pitchFamily="34" charset="-120"/>
              </a:rPr>
              <a:t>un</a:t>
            </a:r>
            <a:r>
              <a:rPr lang="en-US" sz="3600" b="1" i="0" dirty="0">
                <a:solidFill>
                  <a:srgbClr val="083D4A"/>
                </a:solidFill>
                <a:latin typeface="Arial" panose="020B0604020202020204" pitchFamily="34" charset="0"/>
                <a:ea typeface="Arial" panose="020B0604020202020204" pitchFamily="34" charset="-122"/>
                <a:cs typeface="Arial" panose="020B0604020202020204" pitchFamily="34" charset="-120"/>
              </a:rPr>
              <a:t> geste pour la semaine</a:t>
            </a:r>
            <a:endParaRPr lang="en-US" sz="3600" dirty="0"/>
          </a:p>
        </p:txBody>
      </p:sp>
      <p:sp>
        <p:nvSpPr>
          <p:cNvPr id="5" name="Text 3"/>
          <p:cNvSpPr/>
          <p:nvPr/>
        </p:nvSpPr>
        <p:spPr>
          <a:xfrm>
            <a:off x="812800" y="2131064"/>
            <a:ext cx="10566400" cy="806450"/>
          </a:xfrm>
          <a:prstGeom prst="roundRect">
            <a:avLst>
              <a:gd name="adj" fmla="val 15748"/>
            </a:avLst>
          </a:prstGeom>
          <a:solidFill>
            <a:srgbClr val="E4F1F2"/>
          </a:solidFill>
        </p:spPr>
        <p:txBody>
          <a:bodyPr wrap="square" lIns="173442" tIns="97242" rIns="0" bIns="71842" rtlCol="0" anchor="t"/>
          <a:lstStyle/>
          <a:p>
            <a:pPr marL="0" indent="0" algn="l">
              <a:lnSpc>
                <a:spcPts val="3080"/>
              </a:lnSpc>
              <a:buNone/>
            </a:pPr>
            <a:r>
              <a:rPr lang="en-US" sz="2200" dirty="0">
                <a:solidFill>
                  <a:srgbClr val="1E2B2E"/>
                </a:solidFill>
                <a:latin typeface="Arial" panose="020B0604020202020204" pitchFamily="34" charset="0"/>
                <a:ea typeface="Arial" panose="020B0604020202020204" pitchFamily="34" charset="-122"/>
                <a:cs typeface="Arial" panose="020B0604020202020204" pitchFamily="34" charset="-120"/>
              </a:rPr>
              <a:t>Je trie les emballages avec ma famille</a:t>
            </a:r>
            <a:endParaRPr lang="en-US" sz="2200" dirty="0"/>
          </a:p>
        </p:txBody>
      </p:sp>
      <p:sp>
        <p:nvSpPr>
          <p:cNvPr id="6" name="Text 4"/>
          <p:cNvSpPr/>
          <p:nvPr/>
        </p:nvSpPr>
        <p:spPr>
          <a:xfrm>
            <a:off x="812800" y="2903221"/>
            <a:ext cx="10566400" cy="806450"/>
          </a:xfrm>
          <a:prstGeom prst="roundRect">
            <a:avLst>
              <a:gd name="adj" fmla="val 15748"/>
            </a:avLst>
          </a:prstGeom>
          <a:solidFill>
            <a:srgbClr val="E4F1F2"/>
          </a:solidFill>
        </p:spPr>
        <p:txBody>
          <a:bodyPr wrap="square" lIns="173442" tIns="97242" rIns="0" bIns="71842" rtlCol="0" anchor="t"/>
          <a:lstStyle/>
          <a:p>
            <a:pPr marL="0" indent="0" algn="l">
              <a:lnSpc>
                <a:spcPts val="3080"/>
              </a:lnSpc>
              <a:buNone/>
            </a:pPr>
            <a:r>
              <a:rPr lang="en-US" sz="2200" dirty="0">
                <a:solidFill>
                  <a:srgbClr val="1E2B2E"/>
                </a:solidFill>
                <a:latin typeface="Arial" panose="020B0604020202020204" pitchFamily="34" charset="0"/>
                <a:ea typeface="Arial" panose="020B0604020202020204" pitchFamily="34" charset="-122"/>
                <a:cs typeface="Arial" panose="020B0604020202020204" pitchFamily="34" charset="-120"/>
              </a:rPr>
              <a:t>J'apporte une gourde à l'école</a:t>
            </a:r>
            <a:endParaRPr lang="en-US" sz="2200" dirty="0"/>
          </a:p>
        </p:txBody>
      </p:sp>
      <p:sp>
        <p:nvSpPr>
          <p:cNvPr id="7" name="Text 5"/>
          <p:cNvSpPr/>
          <p:nvPr/>
        </p:nvSpPr>
        <p:spPr>
          <a:xfrm>
            <a:off x="812800" y="3675379"/>
            <a:ext cx="10566400" cy="806450"/>
          </a:xfrm>
          <a:prstGeom prst="roundRect">
            <a:avLst>
              <a:gd name="adj" fmla="val 15748"/>
            </a:avLst>
          </a:prstGeom>
          <a:solidFill>
            <a:srgbClr val="E4F1F2"/>
          </a:solidFill>
        </p:spPr>
        <p:txBody>
          <a:bodyPr wrap="square" lIns="173442" tIns="97242" rIns="0" bIns="71842" rtlCol="0" anchor="t"/>
          <a:lstStyle/>
          <a:p>
            <a:pPr marL="0" indent="0" algn="l">
              <a:lnSpc>
                <a:spcPts val="3080"/>
              </a:lnSpc>
              <a:buNone/>
            </a:pPr>
            <a:r>
              <a:rPr lang="en-US" sz="2200" dirty="0">
                <a:solidFill>
                  <a:srgbClr val="1E2B2E"/>
                </a:solidFill>
                <a:latin typeface="Arial" panose="020B0604020202020204" pitchFamily="34" charset="0"/>
                <a:ea typeface="Arial" panose="020B0604020202020204" pitchFamily="34" charset="-122"/>
                <a:cs typeface="Arial" panose="020B0604020202020204" pitchFamily="34" charset="-120"/>
              </a:rPr>
              <a:t>Je regarde d'où viennent trois fruits dans ma cuisine</a:t>
            </a:r>
            <a:endParaRPr lang="en-US" sz="2200" dirty="0"/>
          </a:p>
        </p:txBody>
      </p:sp>
      <p:sp>
        <p:nvSpPr>
          <p:cNvPr id="8" name="Text 6"/>
          <p:cNvSpPr/>
          <p:nvPr/>
        </p:nvSpPr>
        <p:spPr>
          <a:xfrm>
            <a:off x="812800" y="4447542"/>
            <a:ext cx="10566400" cy="806450"/>
          </a:xfrm>
          <a:prstGeom prst="roundRect">
            <a:avLst>
              <a:gd name="adj" fmla="val 15748"/>
            </a:avLst>
          </a:prstGeom>
          <a:solidFill>
            <a:srgbClr val="E4F1F2"/>
          </a:solidFill>
        </p:spPr>
        <p:txBody>
          <a:bodyPr wrap="square" lIns="173442" tIns="97242" rIns="0" bIns="71842" rtlCol="0" anchor="t"/>
          <a:lstStyle/>
          <a:p>
            <a:pPr marL="0" indent="0" algn="l">
              <a:lnSpc>
                <a:spcPts val="3080"/>
              </a:lnSpc>
              <a:buNone/>
            </a:pPr>
            <a:r>
              <a:rPr lang="en-US" sz="2200" dirty="0">
                <a:solidFill>
                  <a:srgbClr val="1E2B2E"/>
                </a:solidFill>
                <a:latin typeface="Arial" panose="020B0604020202020204" pitchFamily="34" charset="0"/>
                <a:ea typeface="Arial" panose="020B0604020202020204" pitchFamily="34" charset="-122"/>
                <a:cs typeface="Arial" panose="020B0604020202020204" pitchFamily="34" charset="-120"/>
              </a:rPr>
              <a:t>Je choisis un fruit de saison ou de chez nous</a:t>
            </a:r>
            <a:endParaRPr lang="en-US" sz="2200" dirty="0"/>
          </a:p>
        </p:txBody>
      </p:sp>
      <p:sp>
        <p:nvSpPr>
          <p:cNvPr id="9" name="Text 7"/>
          <p:cNvSpPr/>
          <p:nvPr/>
        </p:nvSpPr>
        <p:spPr>
          <a:xfrm>
            <a:off x="812800" y="5219700"/>
            <a:ext cx="10566400" cy="806450"/>
          </a:xfrm>
          <a:prstGeom prst="roundRect">
            <a:avLst>
              <a:gd name="adj" fmla="val 15748"/>
            </a:avLst>
          </a:prstGeom>
          <a:solidFill>
            <a:srgbClr val="E4F1F2"/>
          </a:solidFill>
        </p:spPr>
        <p:txBody>
          <a:bodyPr wrap="square" lIns="173442" tIns="97242" rIns="0" bIns="71842" rtlCol="0" anchor="t"/>
          <a:lstStyle/>
          <a:p>
            <a:pPr marL="0" indent="0" algn="l">
              <a:lnSpc>
                <a:spcPts val="3080"/>
              </a:lnSpc>
              <a:buNone/>
            </a:pPr>
            <a:r>
              <a:rPr lang="en-US" sz="2200" dirty="0">
                <a:solidFill>
                  <a:srgbClr val="1E2B2E"/>
                </a:solidFill>
                <a:latin typeface="Arial" panose="020B0604020202020204" pitchFamily="34" charset="0"/>
                <a:ea typeface="Arial" panose="020B0604020202020204" pitchFamily="34" charset="-122"/>
                <a:cs typeface="Arial" panose="020B0604020202020204" pitchFamily="34" charset="-120"/>
              </a:rPr>
              <a:t>J'explique à quelqu'un ce que j'ai appris sur l'océan</a:t>
            </a:r>
            <a:endParaRPr lang="en-US" sz="2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83D4A"/>
        </a:solidFill>
        <a:effectLst/>
      </p:bgPr>
    </p:bg>
    <p:spTree>
      <p:nvGrpSpPr>
        <p:cNvPr id="1" name=""/>
        <p:cNvGrpSpPr/>
        <p:nvPr/>
      </p:nvGrpSpPr>
      <p:grpSpPr>
        <a:xfrm>
          <a:off x="0" y="0"/>
          <a:ext cx="0" cy="0"/>
          <a:chOff x="0" y="0"/>
          <a:chExt cx="0" cy="0"/>
        </a:xfrm>
      </p:grpSpPr>
      <p:sp>
        <p:nvSpPr>
          <p:cNvPr id="2" name="Shape 0"/>
          <p:cNvSpPr/>
          <p:nvPr/>
        </p:nvSpPr>
        <p:spPr>
          <a:xfrm>
            <a:off x="8255000" y="0"/>
            <a:ext cx="3937000" cy="3937000"/>
          </a:xfrm>
          <a:prstGeom prst="rect">
            <a:avLst/>
          </a:prstGeom>
          <a:gradFill rotWithShape="1">
            <a:gsLst>
              <a:gs pos="0">
                <a:srgbClr val="0A7E8C"/>
              </a:gs>
              <a:gs pos="70000">
                <a:srgbClr val="0A7E8C"/>
              </a:gs>
              <a:gs pos="70000">
                <a:srgbClr val="0A7E8C">
                  <a:alpha val="0"/>
                </a:srgbClr>
              </a:gs>
            </a:gsLst>
            <a:path path="circle">
              <a:fillToRect l="100000" b="100000"/>
            </a:path>
          </a:gradFill>
        </p:spPr>
        <p:txBody>
          <a:bodyPr/>
          <a:p/>
        </p:txBody>
      </p:sp>
      <p:sp>
        <p:nvSpPr>
          <p:cNvPr id="3" name="Shape 1"/>
          <p:cNvSpPr/>
          <p:nvPr/>
        </p:nvSpPr>
        <p:spPr>
          <a:xfrm>
            <a:off x="0" y="5208000"/>
            <a:ext cx="1650000" cy="1650000"/>
          </a:xfrm>
          <a:prstGeom prst="rect">
            <a:avLst/>
          </a:prstGeom>
          <a:gradFill rotWithShape="1">
            <a:gsLst>
              <a:gs pos="0">
                <a:srgbClr val="E8853A"/>
              </a:gs>
              <a:gs pos="70000">
                <a:srgbClr val="E8853A"/>
              </a:gs>
              <a:gs pos="70000">
                <a:srgbClr val="E8853A">
                  <a:alpha val="0"/>
                </a:srgbClr>
              </a:gs>
            </a:gsLst>
            <a:path path="circle">
              <a:fillToRect t="100000" r="100000"/>
            </a:path>
          </a:gradFill>
        </p:spPr>
        <p:txBody>
          <a:bodyPr/>
          <a:p/>
        </p:txBody>
      </p:sp>
      <p:sp>
        <p:nvSpPr>
          <p:cNvPr id="4" name="Text 2"/>
          <p:cNvSpPr/>
          <p:nvPr/>
        </p:nvSpPr>
        <p:spPr>
          <a:xfrm>
            <a:off x="812800" y="1922779"/>
            <a:ext cx="8502650" cy="1708150"/>
          </a:xfrm>
          <a:prstGeom prst="rect">
            <a:avLst/>
          </a:prstGeom>
          <a:noFill/>
        </p:spPr>
        <p:txBody>
          <a:bodyPr wrap="square" lIns="0" tIns="0" rIns="0" bIns="0" rtlCol="0" anchor="t"/>
          <a:lstStyle/>
          <a:p>
            <a:pPr marL="0" indent="0" algn="l">
              <a:lnSpc>
                <a:spcPts val="5280"/>
              </a:lnSpc>
              <a:buNone/>
            </a:pPr>
            <a:r>
              <a:rPr lang="en-US" sz="4800" b="1" dirty="0">
                <a:solidFill>
                  <a:srgbClr val="F4F8F8"/>
                </a:solidFill>
                <a:latin typeface="Arial" panose="020B0604020202020204" pitchFamily="34" charset="0"/>
                <a:ea typeface="Arial" panose="020B0604020202020204" pitchFamily="34" charset="-122"/>
                <a:cs typeface="Arial" panose="020B0604020202020204" pitchFamily="34" charset="-120"/>
              </a:rPr>
              <a:t>On ne doit pas arrêter le chocolat</a:t>
            </a:r>
            <a:endParaRPr lang="en-US" sz="4800" dirty="0"/>
          </a:p>
        </p:txBody>
      </p:sp>
      <p:sp>
        <p:nvSpPr>
          <p:cNvPr id="5" name="Text 3"/>
          <p:cNvSpPr/>
          <p:nvPr/>
        </p:nvSpPr>
        <p:spPr>
          <a:xfrm>
            <a:off x="812800" y="3568700"/>
            <a:ext cx="10883392" cy="869950"/>
          </a:xfrm>
          <a:prstGeom prst="rect">
            <a:avLst/>
          </a:prstGeom>
          <a:noFill/>
        </p:spPr>
        <p:txBody>
          <a:bodyPr wrap="square" lIns="0" tIns="0" rIns="0" bIns="0" rtlCol="0" anchor="t"/>
          <a:lstStyle/>
          <a:p>
            <a:pPr marL="0" indent="0" algn="l">
              <a:lnSpc>
                <a:spcPts val="5280"/>
              </a:lnSpc>
              <a:buNone/>
            </a:pPr>
            <a:r>
              <a:rPr lang="en-US" sz="4800" b="1" dirty="0">
                <a:solidFill>
                  <a:srgbClr val="E8853A"/>
                </a:solidFill>
                <a:latin typeface="Arial" panose="020B0604020202020204" pitchFamily="34" charset="0"/>
                <a:ea typeface="Arial" panose="020B0604020202020204" pitchFamily="34" charset="-122"/>
                <a:cs typeface="Arial" panose="020B0604020202020204" pitchFamily="34" charset="-120"/>
              </a:rPr>
              <a:t>On peut choisir</a:t>
            </a:r>
            <a:endParaRPr lang="en-US" sz="4800" dirty="0"/>
          </a:p>
        </p:txBody>
      </p:sp>
      <p:sp>
        <p:nvSpPr>
          <p:cNvPr id="6" name="Text 4"/>
          <p:cNvSpPr/>
          <p:nvPr/>
        </p:nvSpPr>
        <p:spPr>
          <a:xfrm>
            <a:off x="812800" y="4544064"/>
            <a:ext cx="10883392" cy="520700"/>
          </a:xfrm>
          <a:prstGeom prst="rect">
            <a:avLst/>
          </a:prstGeom>
          <a:noFill/>
        </p:spPr>
        <p:txBody>
          <a:bodyPr wrap="square" lIns="0" tIns="0" rIns="0" bIns="0" rtlCol="0" anchor="t"/>
          <a:lstStyle/>
          <a:p>
            <a:pPr marL="0" indent="0" algn="l">
              <a:lnSpc>
                <a:spcPts val="3080"/>
              </a:lnSpc>
              <a:buNone/>
            </a:pPr>
            <a:r>
              <a:rPr lang="en-US" sz="2200" dirty="0">
                <a:solidFill>
                  <a:srgbClr val="CFE3E5"/>
                </a:solidFill>
                <a:latin typeface="Arial" panose="020B0604020202020204" pitchFamily="34" charset="0"/>
                <a:ea typeface="Arial" panose="020B0604020202020204" pitchFamily="34" charset="-122"/>
                <a:cs typeface="Arial" panose="020B0604020202020204" pitchFamily="34" charset="-120"/>
              </a:rPr>
              <a:t>Prochaine leçon : que se passe-t-il dans l'océan ?</a:t>
            </a:r>
            <a:endParaRPr lang="en-U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BFB"/>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688975"/>
          </a:xfrm>
          <a:prstGeom prst="rect">
            <a:avLst/>
          </a:prstGeom>
          <a:noFill/>
        </p:spPr>
        <p:txBody>
          <a:bodyPr wrap="square" lIns="0" tIns="0" rIns="0" bIns="0" rtlCol="0" anchor="t"/>
          <a:lstStyle/>
          <a:p>
            <a:pPr marL="0" indent="0" algn="l">
              <a:lnSpc>
                <a:spcPts val="4140"/>
              </a:lnSpc>
              <a:buNone/>
            </a:pPr>
            <a:r>
              <a:rPr lang="en-US" sz="3600" b="1" i="0" dirty="0">
                <a:solidFill>
                  <a:srgbClr val="083D4A"/>
                </a:solidFill>
                <a:latin typeface="Arial" panose="020B0604020202020204" pitchFamily="34" charset="0"/>
                <a:ea typeface="Arial" panose="020B0604020202020204" pitchFamily="34" charset="-122"/>
                <a:cs typeface="Arial" panose="020B0604020202020204" pitchFamily="34" charset="-120"/>
              </a:rPr>
              <a:t>Références</a:t>
            </a:r>
            <a:endParaRPr lang="en-US" sz="3600" dirty="0"/>
          </a:p>
        </p:txBody>
      </p:sp>
      <p:sp>
        <p:nvSpPr>
          <p:cNvPr id="3" name="Text 1"/>
          <p:cNvSpPr/>
          <p:nvPr/>
        </p:nvSpPr>
        <p:spPr>
          <a:xfrm>
            <a:off x="812800" y="1541779"/>
            <a:ext cx="10883392" cy="588962"/>
          </a:xfrm>
          <a:prstGeom prst="rect">
            <a:avLst/>
          </a:prstGeom>
          <a:noFill/>
        </p:spPr>
        <p:txBody>
          <a:bodyPr wrap="square" lIns="0" tIns="0" rIns="0" bIns="0" rtlCol="0" anchor="t"/>
          <a:lstStyle/>
          <a:p>
            <a:pPr marL="0" indent="0" algn="l">
              <a:lnSpc>
                <a:spcPts val="1755"/>
              </a:lnSpc>
              <a:buNone/>
            </a:pPr>
            <a:r>
              <a:rPr lang="en-US" sz="1300" dirty="0">
                <a:solidFill>
                  <a:srgbClr val="1E2B2E"/>
                </a:solidFill>
                <a:latin typeface="Arial" panose="020B0604020202020204" pitchFamily="34" charset="0"/>
                <a:ea typeface="Arial" panose="020B0604020202020204" pitchFamily="34" charset="-122"/>
                <a:cs typeface="Arial" panose="020B0604020202020204" pitchFamily="34" charset="-120"/>
              </a:rPr>
              <a:t>Kühn, S. et van Franeker, J. A. (2020). Quantitative overview of marine debris ingested by marine megafauna. </a:t>
            </a:r>
            <a:r>
              <a:rPr lang="en-US" sz="1300" i="1" dirty="0">
                <a:solidFill>
                  <a:srgbClr val="1E2B2E"/>
                </a:solidFill>
                <a:latin typeface="Arial" panose="020B0604020202020204" pitchFamily="34" charset="0"/>
                <a:ea typeface="Arial" panose="020B0604020202020204" pitchFamily="34" charset="-122"/>
                <a:cs typeface="Arial" panose="020B0604020202020204" pitchFamily="34" charset="-120"/>
              </a:rPr>
              <a:t>Marine Pollution Bulletin</a:t>
            </a:r>
            <a:r>
              <a:rPr lang="en-US" sz="1300" dirty="0">
                <a:solidFill>
                  <a:srgbClr val="1E2B2E"/>
                </a:solidFill>
                <a:latin typeface="Arial" panose="020B0604020202020204" pitchFamily="34" charset="0"/>
                <a:ea typeface="Arial" panose="020B0604020202020204" pitchFamily="34" charset="-122"/>
                <a:cs typeface="Arial" panose="020B0604020202020204" pitchFamily="34" charset="-120"/>
              </a:rPr>
              <a:t>, 151, 110858.</a:t>
            </a:r>
            <a:endParaRPr lang="en-US" sz="1300" dirty="0"/>
          </a:p>
        </p:txBody>
      </p:sp>
      <p:sp>
        <p:nvSpPr>
          <p:cNvPr id="4" name="Text 2"/>
          <p:cNvSpPr/>
          <p:nvPr/>
        </p:nvSpPr>
        <p:spPr>
          <a:xfrm>
            <a:off x="812800" y="2101850"/>
            <a:ext cx="10883392" cy="588962"/>
          </a:xfrm>
          <a:prstGeom prst="rect">
            <a:avLst/>
          </a:prstGeom>
          <a:noFill/>
        </p:spPr>
        <p:txBody>
          <a:bodyPr wrap="square" lIns="0" tIns="0" rIns="0" bIns="0" rtlCol="0" anchor="t"/>
          <a:lstStyle/>
          <a:p>
            <a:pPr marL="0" indent="0" algn="l">
              <a:lnSpc>
                <a:spcPts val="1755"/>
              </a:lnSpc>
              <a:buNone/>
            </a:pPr>
            <a:r>
              <a:rPr lang="en-US" sz="1300" dirty="0">
                <a:solidFill>
                  <a:srgbClr val="1E2B2E"/>
                </a:solidFill>
                <a:latin typeface="Arial" panose="020B0604020202020204" pitchFamily="34" charset="0"/>
                <a:ea typeface="Arial" panose="020B0604020202020204" pitchFamily="34" charset="-122"/>
                <a:cs typeface="Arial" panose="020B0604020202020204" pitchFamily="34" charset="-120"/>
              </a:rPr>
              <a:t>NOAA et International Coral Reef Initiative (2025). Quatrième épisode mondial de blanchissement des coraux, janvier 2023 – mars 2025. Rapporté par </a:t>
            </a:r>
            <a:r>
              <a:rPr lang="en-US" sz="1300" i="1" dirty="0">
                <a:solidFill>
                  <a:srgbClr val="1E2B2E"/>
                </a:solidFill>
                <a:latin typeface="Arial" panose="020B0604020202020204" pitchFamily="34" charset="0"/>
                <a:ea typeface="Arial" panose="020B0604020202020204" pitchFamily="34" charset="-122"/>
                <a:cs typeface="Arial" panose="020B0604020202020204" pitchFamily="34" charset="-120"/>
              </a:rPr>
              <a:t>The Maritime Executive</a:t>
            </a:r>
            <a:r>
              <a:rPr lang="en-US" sz="1300" dirty="0">
                <a:solidFill>
                  <a:srgbClr val="1E2B2E"/>
                </a:solidFill>
                <a:latin typeface="Arial" panose="020B0604020202020204" pitchFamily="34" charset="0"/>
                <a:ea typeface="Arial" panose="020B0604020202020204" pitchFamily="34" charset="-122"/>
                <a:cs typeface="Arial" panose="020B0604020202020204" pitchFamily="34" charset="-120"/>
              </a:rPr>
              <a:t>, 27 avril 2025.</a:t>
            </a:r>
            <a:endParaRPr lang="en-US" sz="1300" dirty="0"/>
          </a:p>
        </p:txBody>
      </p:sp>
      <p:sp>
        <p:nvSpPr>
          <p:cNvPr id="6" name="Text 4"/>
          <p:cNvSpPr/>
          <p:nvPr/>
        </p:nvSpPr>
        <p:spPr>
          <a:xfrm>
            <a:off x="812800" y="2661921"/>
            <a:ext cx="10883392" cy="310356"/>
          </a:xfrm>
          <a:prstGeom prst="rect">
            <a:avLst/>
          </a:prstGeom>
          <a:noFill/>
        </p:spPr>
        <p:txBody>
          <a:bodyPr wrap="square" lIns="0" tIns="0" rIns="0" bIns="0" rtlCol="0" anchor="t"/>
          <a:lstStyle/>
          <a:p>
            <a:pPr marL="0" indent="0" algn="l">
              <a:lnSpc>
                <a:spcPts val="1755"/>
              </a:lnSpc>
              <a:buNone/>
            </a:pPr>
            <a:r>
              <a:rPr lang="en-US" sz="1300" dirty="0">
                <a:solidFill>
                  <a:srgbClr val="1E2B2E"/>
                </a:solidFill>
                <a:latin typeface="Arial" panose="020B0604020202020204" pitchFamily="34" charset="0"/>
                <a:ea typeface="Arial" panose="020B0604020202020204" pitchFamily="34" charset="-122"/>
                <a:cs typeface="Arial" panose="020B0604020202020204" pitchFamily="34" charset="-120"/>
              </a:rPr>
              <a:t>OSPAR Commission. </a:t>
            </a:r>
            <a:r>
              <a:rPr lang="en-US" sz="1300" i="1" dirty="0">
                <a:solidFill>
                  <a:srgbClr val="1E2B2E"/>
                </a:solidFill>
                <a:latin typeface="Arial" panose="020B0604020202020204" pitchFamily="34" charset="0"/>
                <a:ea typeface="Arial" panose="020B0604020202020204" pitchFamily="34" charset="-122"/>
                <a:cs typeface="Arial" panose="020B0604020202020204" pitchFamily="34" charset="-120"/>
              </a:rPr>
              <a:t>Beach litter</a:t>
            </a:r>
            <a:r>
              <a:rPr lang="en-US" sz="1300" dirty="0">
                <a:solidFill>
                  <a:srgbClr val="1E2B2E"/>
                </a:solidFill>
                <a:latin typeface="Arial" panose="020B0604020202020204" pitchFamily="34" charset="0"/>
                <a:ea typeface="Arial" panose="020B0604020202020204" pitchFamily="34" charset="-122"/>
                <a:cs typeface="Arial" panose="020B0604020202020204" pitchFamily="34" charset="-120"/>
              </a:rPr>
              <a:t> : surveillance des déchets sur les plages de l'Atlantique Nord-Est.</a:t>
            </a:r>
            <a:endParaRPr lang="en-US" sz="1300" dirty="0"/>
          </a:p>
        </p:txBody>
      </p:sp>
      <p:sp>
        <p:nvSpPr>
          <p:cNvPr id="7" name="Text 5"/>
          <p:cNvSpPr/>
          <p:nvPr/>
        </p:nvSpPr>
        <p:spPr>
          <a:xfrm>
            <a:off x="812800" y="2999109"/>
            <a:ext cx="10883392" cy="310356"/>
          </a:xfrm>
          <a:prstGeom prst="rect">
            <a:avLst/>
          </a:prstGeom>
          <a:noFill/>
        </p:spPr>
        <p:txBody>
          <a:bodyPr wrap="square" lIns="0" tIns="0" rIns="0" bIns="0" rtlCol="0" anchor="t"/>
          <a:lstStyle/>
          <a:p>
            <a:pPr marL="0" indent="0" algn="l">
              <a:lnSpc>
                <a:spcPts val="1755"/>
              </a:lnSpc>
              <a:buNone/>
            </a:pPr>
            <a:r>
              <a:rPr lang="en-US" sz="1300" dirty="0">
                <a:solidFill>
                  <a:srgbClr val="1E2B2E"/>
                </a:solidFill>
                <a:latin typeface="Arial" panose="020B0604020202020204" pitchFamily="34" charset="0"/>
                <a:ea typeface="Arial" panose="020B0604020202020204" pitchFamily="34" charset="-122"/>
                <a:cs typeface="Arial" panose="020B0604020202020204" pitchFamily="34" charset="-120"/>
              </a:rPr>
              <a:t>The Pew Charitable Trusts et SYSTEMIQ (2020). </a:t>
            </a:r>
            <a:r>
              <a:rPr lang="en-US" sz="1300" i="1" dirty="0">
                <a:solidFill>
                  <a:srgbClr val="1E2B2E"/>
                </a:solidFill>
                <a:latin typeface="Arial" panose="020B0604020202020204" pitchFamily="34" charset="0"/>
                <a:ea typeface="Arial" panose="020B0604020202020204" pitchFamily="34" charset="-122"/>
                <a:cs typeface="Arial" panose="020B0604020202020204" pitchFamily="34" charset="-120"/>
              </a:rPr>
              <a:t>Breaking the Plastic Wave</a:t>
            </a:r>
            <a:r>
              <a:rPr lang="en-US" sz="1300" dirty="0">
                <a:solidFill>
                  <a:srgbClr val="1E2B2E"/>
                </a:solidFill>
                <a:latin typeface="Arial" panose="020B0604020202020204" pitchFamily="34" charset="0"/>
                <a:ea typeface="Arial" panose="020B0604020202020204" pitchFamily="34" charset="-122"/>
                <a:cs typeface="Arial" panose="020B0604020202020204" pitchFamily="34" charset="-120"/>
              </a:rPr>
              <a:t>.</a:t>
            </a:r>
            <a:endParaRPr lang="en-US" sz="1300" dirty="0"/>
          </a:p>
        </p:txBody>
      </p:sp>
      <p:sp>
        <p:nvSpPr>
          <p:cNvPr id="8" name="Text 6"/>
          <p:cNvSpPr/>
          <p:nvPr/>
        </p:nvSpPr>
        <p:spPr>
          <a:xfrm>
            <a:off x="812800" y="3336292"/>
            <a:ext cx="10883392" cy="310356"/>
          </a:xfrm>
          <a:prstGeom prst="rect">
            <a:avLst/>
          </a:prstGeom>
          <a:noFill/>
        </p:spPr>
        <p:txBody>
          <a:bodyPr wrap="square" lIns="0" tIns="0" rIns="0" bIns="0" rtlCol="0" anchor="t"/>
          <a:lstStyle/>
          <a:p>
            <a:pPr marL="0" indent="0" algn="l">
              <a:lnSpc>
                <a:spcPts val="1755"/>
              </a:lnSpc>
              <a:buNone/>
            </a:pPr>
            <a:r>
              <a:rPr lang="en-US" sz="1300" dirty="0">
                <a:solidFill>
                  <a:srgbClr val="1E2B2E"/>
                </a:solidFill>
                <a:latin typeface="Arial" panose="020B0604020202020204" pitchFamily="34" charset="0"/>
                <a:ea typeface="Arial" panose="020B0604020202020204" pitchFamily="34" charset="-122"/>
                <a:cs typeface="Arial" panose="020B0604020202020204" pitchFamily="34" charset="-120"/>
              </a:rPr>
              <a:t>VLIZ – Vlaams Instituut voor de Zee. Fiche SAIL n° 14 : déchets sur les plages belges (données OSPAR 2002–2005).</a:t>
            </a:r>
            <a:endParaRPr lang="en-US" sz="1300" dirty="0"/>
          </a:p>
        </p:txBody>
      </p:sp>
      <p:sp>
        <p:nvSpPr>
          <p:cNvPr id="9" name="Text 7"/>
          <p:cNvSpPr/>
          <p:nvPr/>
        </p:nvSpPr>
        <p:spPr>
          <a:xfrm>
            <a:off x="812800" y="3673481"/>
            <a:ext cx="10883392" cy="588962"/>
          </a:xfrm>
          <a:prstGeom prst="rect">
            <a:avLst/>
          </a:prstGeom>
          <a:noFill/>
        </p:spPr>
        <p:txBody>
          <a:bodyPr wrap="square" lIns="0" tIns="0" rIns="0" bIns="0" rtlCol="0" anchor="t"/>
          <a:lstStyle/>
          <a:p>
            <a:pPr marL="0" indent="0" algn="l">
              <a:lnSpc>
                <a:spcPts val="1755"/>
              </a:lnSpc>
              <a:buNone/>
            </a:pPr>
            <a:r>
              <a:rPr lang="en-US" sz="1300" b="1" dirty="0">
                <a:solidFill>
                  <a:srgbClr val="1E2B2E"/>
                </a:solidFill>
                <a:latin typeface="Arial" panose="020B0604020202020204" pitchFamily="34" charset="0"/>
                <a:ea typeface="Arial" panose="020B0604020202020204" pitchFamily="34" charset="-122"/>
                <a:cs typeface="Arial" panose="020B0604020202020204" pitchFamily="34" charset="-120"/>
              </a:rPr>
              <a:t>Photos :</a:t>
            </a:r>
            <a:r>
              <a:rPr lang="en-US" sz="1300" dirty="0">
                <a:solidFill>
                  <a:srgbClr val="1E2B2E"/>
                </a:solidFill>
                <a:latin typeface="Arial" panose="020B0604020202020204" pitchFamily="34" charset="0"/>
                <a:ea typeface="Arial" panose="020B0604020202020204" pitchFamily="34" charset="-122"/>
                <a:cs typeface="Arial" panose="020B0604020202020204" pitchFamily="34" charset="-120"/>
              </a:rPr>
              <a:t> Antoine Giret, Joan Li, Pushpak Dsilva, Julia Zyablova, Tetiana Bykovets (Unsplash) ; Francesco Ungaro, Ron Lach (Pexels). Licences gratuites Unsplash et Pexels.</a:t>
            </a:r>
            <a:endParaRPr lang="en-US" sz="1300" dirty="0"/>
          </a:p>
        </p:txBody>
      </p:sp>
      <p:sp>
        <p:nvSpPr>
          <p:cNvPr id="10" name="Text 8"/>
          <p:cNvSpPr/>
          <p:nvPr/>
        </p:nvSpPr>
        <p:spPr>
          <a:xfrm>
            <a:off x="812800" y="4322446"/>
            <a:ext cx="10566400" cy="617537"/>
          </a:xfrm>
          <a:prstGeom prst="roundRect">
            <a:avLst>
              <a:gd name="adj" fmla="val 20566"/>
            </a:avLst>
          </a:prstGeom>
          <a:solidFill>
            <a:srgbClr val="E4F1F2"/>
          </a:solidFill>
        </p:spPr>
        <p:txBody>
          <a:bodyPr wrap="square" lIns="148042" tIns="97242" rIns="0" bIns="71842" rtlCol="0" anchor="t"/>
          <a:lstStyle/>
          <a:p>
            <a:pPr marL="0" indent="0" algn="l">
              <a:lnSpc>
                <a:spcPts val="1890"/>
              </a:lnSpc>
              <a:buNone/>
            </a:pPr>
            <a:r>
              <a:rPr lang="en-US" sz="1400" b="1" dirty="0">
                <a:solidFill>
                  <a:srgbClr val="083D4A"/>
                </a:solidFill>
                <a:latin typeface="Arial" panose="020B0604020202020204" pitchFamily="34" charset="0"/>
                <a:ea typeface="Arial" panose="020B0604020202020204" pitchFamily="34" charset="-122"/>
                <a:cs typeface="Arial" panose="020B0604020202020204" pitchFamily="34" charset="-120"/>
              </a:rPr>
              <a:t>Interventions en classe et formations d'enseignants</a:t>
            </a:r>
            <a:r>
              <a:rPr lang="en-US" sz="1400" dirty="0">
                <a:solidFill>
                  <a:srgbClr val="083D4A"/>
                </a:solidFill>
                <a:latin typeface="Arial" panose="020B0604020202020204" pitchFamily="34" charset="0"/>
                <a:ea typeface="Arial" panose="020B0604020202020204" pitchFamily="34" charset="-122"/>
                <a:cs typeface="Arial" panose="020B0604020202020204" pitchFamily="34" charset="-120"/>
              </a:rPr>
              <a:t> sur la durabilité et les ODD : pendo@drpendomaro.com</a:t>
            </a:r>
            <a:endParaRPr lang="en-US" sz="1400" dirty="0"/>
          </a:p>
        </p:txBody>
      </p:sp>
      <p:sp>
        <p:nvSpPr>
          <p:cNvPr id="11" name="Text 9"/>
          <p:cNvSpPr/>
          <p:nvPr/>
        </p:nvSpPr>
        <p:spPr>
          <a:xfrm>
            <a:off x="812800" y="6238242"/>
            <a:ext cx="10883392" cy="298450"/>
          </a:xfrm>
          <a:prstGeom prst="rect">
            <a:avLst/>
          </a:prstGeom>
          <a:noFill/>
        </p:spPr>
        <p:txBody>
          <a:bodyPr wrap="square" lIns="0" tIns="0" rIns="0" bIns="0" rtlCol="0" anchor="t"/>
          <a:lstStyle/>
          <a:p>
            <a:pPr marL="0" indent="0" algn="l">
              <a:lnSpc>
                <a:spcPts val="1680"/>
              </a:lnSpc>
              <a:buNone/>
            </a:pPr>
            <a:r>
              <a:rPr lang="en-US" sz="1200" dirty="0">
                <a:solidFill>
                  <a:srgbClr val="5C6B6E"/>
                </a:solidFill>
                <a:latin typeface="Arial" panose="020B0604020202020204" pitchFamily="34" charset="0"/>
                <a:ea typeface="Arial" panose="020B0604020202020204" pitchFamily="34" charset="-122"/>
                <a:cs typeface="Arial" panose="020B0604020202020204" pitchFamily="34" charset="-120"/>
              </a:rPr>
              <a:t>© 2026 Dr Pendo Maro · Série éducative « Du chocolat à l'océan » · Leçon 1 sur 4 · CC BY-NC 4.0 · Chiffres vérifiés le 8 octobre 2026</a:t>
            </a:r>
            <a:endParaRPr lang="en-US" sz="1200" dirty="0"/>
          </a:p>
        </p:txBody>
      </p:sp>
    </p:spTree>
  </p:cSld>
  <p:clrMapOvr>
    <a:masterClrMapping/>
  </p:clrMapOvr>
</p:sld>
</file>

<file path=ppt/theme/theme1.xml><?xml version="1.0" encoding="utf-8"?>
<a:theme xmlns:a="http://schemas.openxmlformats.org/drawingml/2006/main" name="Du chocolat à l'océan – Leçon 1">
  <a:themeElements>
    <a:clrScheme name="Du chocolat à l'océan – Leçon 1">
      <a:dk1>
        <a:srgbClr val="083D4A"/>
      </a:dk1>
      <a:lt1>
        <a:srgbClr val="F4F8F8"/>
      </a:lt1>
      <a:dk2>
        <a:srgbClr val="20505B"/>
      </a:dk2>
      <a:lt2>
        <a:srgbClr val="B9C9CD"/>
      </a:lt2>
      <a:accent1>
        <a:srgbClr val="0A7E8C"/>
      </a:accent1>
      <a:accent2>
        <a:srgbClr val="E8853A"/>
      </a:accent2>
      <a:accent3>
        <a:srgbClr val="2F6DB5"/>
      </a:accent3>
      <a:accent4>
        <a:srgbClr val="F2C94C"/>
      </a:accent4>
      <a:accent5>
        <a:srgbClr val="1E2B2E"/>
      </a:accent5>
      <a:accent6>
        <a:srgbClr val="CFE3E5"/>
      </a:accent6>
      <a:hlink>
        <a:srgbClr val="0563C1"/>
      </a:hlink>
      <a:folHlink>
        <a:srgbClr val="954F72"/>
      </a:folHlink>
    </a:clrScheme>
    <a:fontScheme name="Du chocolat à l'océan – Leçon 1">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u chocolat à l'océan – Leçon 1">
  <a:themeElements>
    <a:clrScheme name="Du chocolat à l'océan – Leçon 1">
      <a:dk1>
        <a:srgbClr val="083D4A"/>
      </a:dk1>
      <a:lt1>
        <a:srgbClr val="F4F8F8"/>
      </a:lt1>
      <a:dk2>
        <a:srgbClr val="20505B"/>
      </a:dk2>
      <a:lt2>
        <a:srgbClr val="B9C9CD"/>
      </a:lt2>
      <a:accent1>
        <a:srgbClr val="0A7E8C"/>
      </a:accent1>
      <a:accent2>
        <a:srgbClr val="E8853A"/>
      </a:accent2>
      <a:accent3>
        <a:srgbClr val="2F6DB5"/>
      </a:accent3>
      <a:accent4>
        <a:srgbClr val="F2C94C"/>
      </a:accent4>
      <a:accent5>
        <a:srgbClr val="1E2B2E"/>
      </a:accent5>
      <a:accent6>
        <a:srgbClr val="CFE3E5"/>
      </a:accent6>
      <a:hlink>
        <a:srgbClr val="0563C1"/>
      </a:hlink>
      <a:folHlink>
        <a:srgbClr val="954F72"/>
      </a:folHlink>
    </a:clrScheme>
    <a:fontScheme name="Du chocolat à l'océan – Leçon 1">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3324</Words>
  <Application>WPS Presentation</Application>
  <PresentationFormat>On-screen Show (16:9)</PresentationFormat>
  <Paragraphs>165</Paragraphs>
  <Slides>14</Slides>
  <Notes>14</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14</vt:i4>
      </vt:variant>
    </vt:vector>
  </HeadingPairs>
  <TitlesOfParts>
    <vt:vector size="23" baseType="lpstr">
      <vt:lpstr>Arial</vt:lpstr>
      <vt:lpstr>SimSun</vt:lpstr>
      <vt:lpstr>Wingdings</vt:lpstr>
      <vt:lpstr>Arial</vt:lpstr>
      <vt:lpstr>Arial</vt:lpstr>
      <vt:lpstr>Microsoft YaHei</vt:lpstr>
      <vt:lpstr>Arial Unicode MS</vt:lpstr>
      <vt:lpstr>Calibri</vt:lpstr>
      <vt:lpstr>Du chocolat à l'océan – Leçon 1</vt:lpstr>
      <vt:lpstr>à l'océan</vt:lpstr>
      <vt:lpstr>Qui aime le chocolat ?</vt:lpstr>
      <vt:lpstr>Regardez · Notez une question</vt:lpstr>
      <vt:lpstr>Vos questions</vt:lpstr>
      <vt:lpstr>Le voyage du chocolat</vt:lpstr>
      <vt:lpstr>Où vont nos emballages ?</vt:lpstr>
      <vt:lpstr>11 millions</vt:lpstr>
      <vt:lpstr>914 espèces</vt:lpstr>
      <vt:lpstr>PowerPoint 演示文稿</vt:lpstr>
      <vt:lpstr>Sur nos plages belges</vt:lpstr>
      <vt:lpstr>Dans quel sac ? Pourquoi ?</vt:lpstr>
      <vt:lpstr>Choisissez un geste pour la semaine</vt:lpstr>
      <vt:lpstr>PowerPoint 演示文稿</vt:lpstr>
      <vt:lpstr>Références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 chocolat à l'océan – Leçon 1</dc:title>
  <dc:creator/>
  <cp:lastModifiedBy>PENDO MARO</cp:lastModifiedBy>
  <cp:revision>2</cp:revision>
  <dcterms:created xsi:type="dcterms:W3CDTF">2026-10-13T22:25:00Z</dcterms:created>
  <dcterms:modified xsi:type="dcterms:W3CDTF">2026-10-13T22:26:10Z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CCB433144F854DEAB7F22F6E88986391_13</vt:lpwstr>
  </property>
  <property fmtid="{D5CDD505-2E9C-101B-9397-08002B2CF9AE}" pid="3" name="KSOProductBuildVer">
    <vt:lpwstr>1033-12.1.0.28485</vt:lpwstr>
  </property>
</Properties>
</file>